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46"/>
  </p:notesMasterIdLst>
  <p:sldIdLst>
    <p:sldId id="256" r:id="rId5"/>
    <p:sldId id="308" r:id="rId6"/>
    <p:sldId id="306" r:id="rId7"/>
    <p:sldId id="257" r:id="rId8"/>
    <p:sldId id="309" r:id="rId9"/>
    <p:sldId id="258" r:id="rId10"/>
    <p:sldId id="259" r:id="rId11"/>
    <p:sldId id="269" r:id="rId12"/>
    <p:sldId id="268" r:id="rId13"/>
    <p:sldId id="311" r:id="rId14"/>
    <p:sldId id="267" r:id="rId15"/>
    <p:sldId id="266" r:id="rId16"/>
    <p:sldId id="265" r:id="rId17"/>
    <p:sldId id="312" r:id="rId18"/>
    <p:sldId id="264" r:id="rId19"/>
    <p:sldId id="263" r:id="rId20"/>
    <p:sldId id="262" r:id="rId21"/>
    <p:sldId id="261" r:id="rId22"/>
    <p:sldId id="260" r:id="rId23"/>
    <p:sldId id="270" r:id="rId24"/>
    <p:sldId id="271" r:id="rId25"/>
    <p:sldId id="282" r:id="rId26"/>
    <p:sldId id="281" r:id="rId27"/>
    <p:sldId id="278" r:id="rId28"/>
    <p:sldId id="277" r:id="rId29"/>
    <p:sldId id="276" r:id="rId30"/>
    <p:sldId id="275" r:id="rId31"/>
    <p:sldId id="274" r:id="rId32"/>
    <p:sldId id="273" r:id="rId33"/>
    <p:sldId id="289" r:id="rId34"/>
    <p:sldId id="290" r:id="rId35"/>
    <p:sldId id="291" r:id="rId36"/>
    <p:sldId id="292" r:id="rId37"/>
    <p:sldId id="293" r:id="rId38"/>
    <p:sldId id="294" r:id="rId39"/>
    <p:sldId id="295" r:id="rId40"/>
    <p:sldId id="296" r:id="rId41"/>
    <p:sldId id="297" r:id="rId42"/>
    <p:sldId id="298" r:id="rId43"/>
    <p:sldId id="299" r:id="rId44"/>
    <p:sldId id="285"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C0A37-3E56-4E43-8BEC-242ED1DFFB7A}" v="13" dt="2022-10-19T19:31:14.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61922" autoAdjust="0"/>
  </p:normalViewPr>
  <p:slideViewPr>
    <p:cSldViewPr>
      <p:cViewPr varScale="1">
        <p:scale>
          <a:sx n="51" d="100"/>
          <a:sy n="51" d="100"/>
        </p:scale>
        <p:origin x="2194"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na Ceja" userId="75088f61-439d-451b-a8f8-0ab94e57495e" providerId="ADAL" clId="{254C0A37-3E56-4E43-8BEC-242ED1DFFB7A}"/>
    <pc:docChg chg="undo custSel delSld modSld">
      <pc:chgData name="Angelina Ceja" userId="75088f61-439d-451b-a8f8-0ab94e57495e" providerId="ADAL" clId="{254C0A37-3E56-4E43-8BEC-242ED1DFFB7A}" dt="2022-10-19T19:31:14.830" v="199" actId="1076"/>
      <pc:docMkLst>
        <pc:docMk/>
      </pc:docMkLst>
      <pc:sldChg chg="modSp mod">
        <pc:chgData name="Angelina Ceja" userId="75088f61-439d-451b-a8f8-0ab94e57495e" providerId="ADAL" clId="{254C0A37-3E56-4E43-8BEC-242ED1DFFB7A}" dt="2022-10-19T17:24:57.051" v="132" actId="20577"/>
        <pc:sldMkLst>
          <pc:docMk/>
          <pc:sldMk cId="312425038" sldId="259"/>
        </pc:sldMkLst>
        <pc:spChg chg="mod">
          <ac:chgData name="Angelina Ceja" userId="75088f61-439d-451b-a8f8-0ab94e57495e" providerId="ADAL" clId="{254C0A37-3E56-4E43-8BEC-242ED1DFFB7A}" dt="2022-10-19T17:24:57.051" v="132" actId="20577"/>
          <ac:spMkLst>
            <pc:docMk/>
            <pc:sldMk cId="312425038" sldId="259"/>
            <ac:spMk id="7" creationId="{00000000-0000-0000-0000-000000000000}"/>
          </ac:spMkLst>
        </pc:spChg>
      </pc:sldChg>
      <pc:sldChg chg="addSp delSp modSp mod modNotesTx">
        <pc:chgData name="Angelina Ceja" userId="75088f61-439d-451b-a8f8-0ab94e57495e" providerId="ADAL" clId="{254C0A37-3E56-4E43-8BEC-242ED1DFFB7A}" dt="2022-10-19T19:26:05.403" v="178" actId="5793"/>
        <pc:sldMkLst>
          <pc:docMk/>
          <pc:sldMk cId="3858515735" sldId="264"/>
        </pc:sldMkLst>
        <pc:grpChg chg="del">
          <ac:chgData name="Angelina Ceja" userId="75088f61-439d-451b-a8f8-0ab94e57495e" providerId="ADAL" clId="{254C0A37-3E56-4E43-8BEC-242ED1DFFB7A}" dt="2022-10-19T17:25:45.434" v="134" actId="478"/>
          <ac:grpSpMkLst>
            <pc:docMk/>
            <pc:sldMk cId="3858515735" sldId="264"/>
            <ac:grpSpMk id="8" creationId="{00000000-0000-0000-0000-000000000000}"/>
          </ac:grpSpMkLst>
        </pc:grpChg>
        <pc:picChg chg="add mod">
          <ac:chgData name="Angelina Ceja" userId="75088f61-439d-451b-a8f8-0ab94e57495e" providerId="ADAL" clId="{254C0A37-3E56-4E43-8BEC-242ED1DFFB7A}" dt="2022-10-19T17:41:17.543" v="138" actId="1076"/>
          <ac:picMkLst>
            <pc:docMk/>
            <pc:sldMk cId="3858515735" sldId="264"/>
            <ac:picMk id="3" creationId="{7568AE6B-DB0F-84B0-00E1-9325BED03650}"/>
          </ac:picMkLst>
        </pc:picChg>
        <pc:picChg chg="del">
          <ac:chgData name="Angelina Ceja" userId="75088f61-439d-451b-a8f8-0ab94e57495e" providerId="ADAL" clId="{254C0A37-3E56-4E43-8BEC-242ED1DFFB7A}" dt="2022-10-19T17:25:32.122" v="133" actId="478"/>
          <ac:picMkLst>
            <pc:docMk/>
            <pc:sldMk cId="3858515735" sldId="264"/>
            <ac:picMk id="1026" creationId="{00000000-0000-0000-0000-000000000000}"/>
          </ac:picMkLst>
        </pc:picChg>
      </pc:sldChg>
      <pc:sldChg chg="modSp mod">
        <pc:chgData name="Angelina Ceja" userId="75088f61-439d-451b-a8f8-0ab94e57495e" providerId="ADAL" clId="{254C0A37-3E56-4E43-8BEC-242ED1DFFB7A}" dt="2022-10-19T17:41:54.332" v="139" actId="1076"/>
        <pc:sldMkLst>
          <pc:docMk/>
          <pc:sldMk cId="2217908229" sldId="270"/>
        </pc:sldMkLst>
        <pc:spChg chg="mod">
          <ac:chgData name="Angelina Ceja" userId="75088f61-439d-451b-a8f8-0ab94e57495e" providerId="ADAL" clId="{254C0A37-3E56-4E43-8BEC-242ED1DFFB7A}" dt="2022-10-19T17:41:54.332" v="139" actId="1076"/>
          <ac:spMkLst>
            <pc:docMk/>
            <pc:sldMk cId="2217908229" sldId="270"/>
            <ac:spMk id="9" creationId="{00000000-0000-0000-0000-000000000000}"/>
          </ac:spMkLst>
        </pc:spChg>
      </pc:sldChg>
      <pc:sldChg chg="addSp delSp modSp mod">
        <pc:chgData name="Angelina Ceja" userId="75088f61-439d-451b-a8f8-0ab94e57495e" providerId="ADAL" clId="{254C0A37-3E56-4E43-8BEC-242ED1DFFB7A}" dt="2022-10-19T19:30:32.005" v="196" actId="1076"/>
        <pc:sldMkLst>
          <pc:docMk/>
          <pc:sldMk cId="2358501345" sldId="281"/>
        </pc:sldMkLst>
        <pc:spChg chg="del mod">
          <ac:chgData name="Angelina Ceja" userId="75088f61-439d-451b-a8f8-0ab94e57495e" providerId="ADAL" clId="{254C0A37-3E56-4E43-8BEC-242ED1DFFB7A}" dt="2022-10-19T19:29:38.507" v="184" actId="22"/>
          <ac:spMkLst>
            <pc:docMk/>
            <pc:sldMk cId="2358501345" sldId="281"/>
            <ac:spMk id="3" creationId="{00000000-0000-0000-0000-000000000000}"/>
          </ac:spMkLst>
        </pc:spChg>
        <pc:picChg chg="add del">
          <ac:chgData name="Angelina Ceja" userId="75088f61-439d-451b-a8f8-0ab94e57495e" providerId="ADAL" clId="{254C0A37-3E56-4E43-8BEC-242ED1DFFB7A}" dt="2022-10-19T19:26:47.846" v="181" actId="478"/>
          <ac:picMkLst>
            <pc:docMk/>
            <pc:sldMk cId="2358501345" sldId="281"/>
            <ac:picMk id="5" creationId="{00000000-0000-0000-0000-000000000000}"/>
          </ac:picMkLst>
        </pc:picChg>
        <pc:picChg chg="mod">
          <ac:chgData name="Angelina Ceja" userId="75088f61-439d-451b-a8f8-0ab94e57495e" providerId="ADAL" clId="{254C0A37-3E56-4E43-8BEC-242ED1DFFB7A}" dt="2022-10-19T19:30:32.005" v="196" actId="1076"/>
          <ac:picMkLst>
            <pc:docMk/>
            <pc:sldMk cId="2358501345" sldId="281"/>
            <ac:picMk id="6" creationId="{00000000-0000-0000-0000-000000000000}"/>
          </ac:picMkLst>
        </pc:picChg>
        <pc:picChg chg="add mod ord modCrop">
          <ac:chgData name="Angelina Ceja" userId="75088f61-439d-451b-a8f8-0ab94e57495e" providerId="ADAL" clId="{254C0A37-3E56-4E43-8BEC-242ED1DFFB7A}" dt="2022-10-19T19:30:29.302" v="195" actId="1076"/>
          <ac:picMkLst>
            <pc:docMk/>
            <pc:sldMk cId="2358501345" sldId="281"/>
            <ac:picMk id="7" creationId="{6CB86116-CBBA-4BC2-66A8-A127762531B7}"/>
          </ac:picMkLst>
        </pc:picChg>
      </pc:sldChg>
      <pc:sldChg chg="delSp modSp mod modNotesTx">
        <pc:chgData name="Angelina Ceja" userId="75088f61-439d-451b-a8f8-0ab94e57495e" providerId="ADAL" clId="{254C0A37-3E56-4E43-8BEC-242ED1DFFB7A}" dt="2022-10-19T19:25:23.313" v="149" actId="20577"/>
        <pc:sldMkLst>
          <pc:docMk/>
          <pc:sldMk cId="3655938815" sldId="282"/>
        </pc:sldMkLst>
        <pc:spChg chg="mod">
          <ac:chgData name="Angelina Ceja" userId="75088f61-439d-451b-a8f8-0ab94e57495e" providerId="ADAL" clId="{254C0A37-3E56-4E43-8BEC-242ED1DFFB7A}" dt="2022-10-19T17:42:48.660" v="147" actId="27636"/>
          <ac:spMkLst>
            <pc:docMk/>
            <pc:sldMk cId="3655938815" sldId="282"/>
            <ac:spMk id="2" creationId="{00000000-0000-0000-0000-000000000000}"/>
          </ac:spMkLst>
        </pc:spChg>
        <pc:spChg chg="del mod">
          <ac:chgData name="Angelina Ceja" userId="75088f61-439d-451b-a8f8-0ab94e57495e" providerId="ADAL" clId="{254C0A37-3E56-4E43-8BEC-242ED1DFFB7A}" dt="2022-10-19T17:42:31.864" v="142" actId="478"/>
          <ac:spMkLst>
            <pc:docMk/>
            <pc:sldMk cId="3655938815" sldId="282"/>
            <ac:spMk id="6" creationId="{00000000-0000-0000-0000-000000000000}"/>
          </ac:spMkLst>
        </pc:spChg>
        <pc:picChg chg="del">
          <ac:chgData name="Angelina Ceja" userId="75088f61-439d-451b-a8f8-0ab94e57495e" providerId="ADAL" clId="{254C0A37-3E56-4E43-8BEC-242ED1DFFB7A}" dt="2022-10-19T17:42:21.388" v="140" actId="478"/>
          <ac:picMkLst>
            <pc:docMk/>
            <pc:sldMk cId="3655938815" sldId="282"/>
            <ac:picMk id="5122" creationId="{00000000-0000-0000-0000-000000000000}"/>
          </ac:picMkLst>
        </pc:picChg>
        <pc:picChg chg="mod">
          <ac:chgData name="Angelina Ceja" userId="75088f61-439d-451b-a8f8-0ab94e57495e" providerId="ADAL" clId="{254C0A37-3E56-4E43-8BEC-242ED1DFFB7A}" dt="2022-10-19T17:42:53.908" v="148" actId="1076"/>
          <ac:picMkLst>
            <pc:docMk/>
            <pc:sldMk cId="3655938815" sldId="282"/>
            <ac:picMk id="7170" creationId="{00000000-0000-0000-0000-000000000000}"/>
          </ac:picMkLst>
        </pc:picChg>
      </pc:sldChg>
      <pc:sldChg chg="delSp modSp">
        <pc:chgData name="Angelina Ceja" userId="75088f61-439d-451b-a8f8-0ab94e57495e" providerId="ADAL" clId="{254C0A37-3E56-4E43-8BEC-242ED1DFFB7A}" dt="2022-10-19T19:31:14.830" v="199" actId="1076"/>
        <pc:sldMkLst>
          <pc:docMk/>
          <pc:sldMk cId="3171811711" sldId="292"/>
        </pc:sldMkLst>
        <pc:spChg chg="mod">
          <ac:chgData name="Angelina Ceja" userId="75088f61-439d-451b-a8f8-0ab94e57495e" providerId="ADAL" clId="{254C0A37-3E56-4E43-8BEC-242ED1DFFB7A}" dt="2022-10-19T19:31:14.830" v="199" actId="1076"/>
          <ac:spMkLst>
            <pc:docMk/>
            <pc:sldMk cId="3171811711" sldId="292"/>
            <ac:spMk id="9" creationId="{00000000-0000-0000-0000-000000000000}"/>
          </ac:spMkLst>
        </pc:spChg>
        <pc:grpChg chg="mod">
          <ac:chgData name="Angelina Ceja" userId="75088f61-439d-451b-a8f8-0ab94e57495e" providerId="ADAL" clId="{254C0A37-3E56-4E43-8BEC-242ED1DFFB7A}" dt="2022-10-19T19:31:14.830" v="199" actId="1076"/>
          <ac:grpSpMkLst>
            <pc:docMk/>
            <pc:sldMk cId="3171811711" sldId="292"/>
            <ac:grpSpMk id="7" creationId="{00000000-0000-0000-0000-000000000000}"/>
          </ac:grpSpMkLst>
        </pc:grpChg>
        <pc:picChg chg="del">
          <ac:chgData name="Angelina Ceja" userId="75088f61-439d-451b-a8f8-0ab94e57495e" providerId="ADAL" clId="{254C0A37-3E56-4E43-8BEC-242ED1DFFB7A}" dt="2022-10-19T19:31:09.405" v="198" actId="478"/>
          <ac:picMkLst>
            <pc:docMk/>
            <pc:sldMk cId="3171811711" sldId="292"/>
            <ac:picMk id="6" creationId="{00000000-0000-0000-0000-000000000000}"/>
          </ac:picMkLst>
        </pc:picChg>
        <pc:picChg chg="mod">
          <ac:chgData name="Angelina Ceja" userId="75088f61-439d-451b-a8f8-0ab94e57495e" providerId="ADAL" clId="{254C0A37-3E56-4E43-8BEC-242ED1DFFB7A}" dt="2022-10-19T19:31:14.830" v="199" actId="1076"/>
          <ac:picMkLst>
            <pc:docMk/>
            <pc:sldMk cId="3171811711" sldId="292"/>
            <ac:picMk id="8" creationId="{00000000-0000-0000-0000-000000000000}"/>
          </ac:picMkLst>
        </pc:picChg>
      </pc:sldChg>
      <pc:sldChg chg="modNotesTx">
        <pc:chgData name="Angelina Ceja" userId="75088f61-439d-451b-a8f8-0ab94e57495e" providerId="ADAL" clId="{254C0A37-3E56-4E43-8BEC-242ED1DFFB7A}" dt="2022-08-16T22:00:25.786" v="128" actId="20577"/>
        <pc:sldMkLst>
          <pc:docMk/>
          <pc:sldMk cId="1925188940" sldId="308"/>
        </pc:sldMkLst>
      </pc:sldChg>
      <pc:sldChg chg="del">
        <pc:chgData name="Angelina Ceja" userId="75088f61-439d-451b-a8f8-0ab94e57495e" providerId="ADAL" clId="{254C0A37-3E56-4E43-8BEC-242ED1DFFB7A}" dt="2022-10-19T19:30:49.649" v="197" actId="47"/>
        <pc:sldMkLst>
          <pc:docMk/>
          <pc:sldMk cId="142239291" sldId="310"/>
        </pc:sldMkLst>
      </pc:sldChg>
    </pc:docChg>
  </pc:docChgLst>
  <pc:docChgLst>
    <pc:chgData name="Angelina Ceja" userId="75088f61-439d-451b-a8f8-0ab94e57495e" providerId="ADAL" clId="{81F74D37-8BE9-4C38-B5E5-79841CA5BD1A}"/>
    <pc:docChg chg="delSld">
      <pc:chgData name="Angelina Ceja" userId="75088f61-439d-451b-a8f8-0ab94e57495e" providerId="ADAL" clId="{81F74D37-8BE9-4C38-B5E5-79841CA5BD1A}" dt="2020-12-17T00:45:20.144" v="4" actId="47"/>
      <pc:docMkLst>
        <pc:docMk/>
      </pc:docMkLst>
      <pc:sldChg chg="del">
        <pc:chgData name="Angelina Ceja" userId="75088f61-439d-451b-a8f8-0ab94e57495e" providerId="ADAL" clId="{81F74D37-8BE9-4C38-B5E5-79841CA5BD1A}" dt="2020-12-17T00:45:16.435" v="0" actId="47"/>
        <pc:sldMkLst>
          <pc:docMk/>
          <pc:sldMk cId="101884510" sldId="323"/>
        </pc:sldMkLst>
      </pc:sldChg>
      <pc:sldChg chg="del">
        <pc:chgData name="Angelina Ceja" userId="75088f61-439d-451b-a8f8-0ab94e57495e" providerId="ADAL" clId="{81F74D37-8BE9-4C38-B5E5-79841CA5BD1A}" dt="2020-12-17T00:45:17.378" v="1" actId="47"/>
        <pc:sldMkLst>
          <pc:docMk/>
          <pc:sldMk cId="965697650" sldId="324"/>
        </pc:sldMkLst>
      </pc:sldChg>
      <pc:sldChg chg="del">
        <pc:chgData name="Angelina Ceja" userId="75088f61-439d-451b-a8f8-0ab94e57495e" providerId="ADAL" clId="{81F74D37-8BE9-4C38-B5E5-79841CA5BD1A}" dt="2020-12-17T00:45:18.218" v="2" actId="47"/>
        <pc:sldMkLst>
          <pc:docMk/>
          <pc:sldMk cId="1195103066" sldId="325"/>
        </pc:sldMkLst>
      </pc:sldChg>
      <pc:sldChg chg="del">
        <pc:chgData name="Angelina Ceja" userId="75088f61-439d-451b-a8f8-0ab94e57495e" providerId="ADAL" clId="{81F74D37-8BE9-4C38-B5E5-79841CA5BD1A}" dt="2020-12-17T00:45:19.449" v="3" actId="47"/>
        <pc:sldMkLst>
          <pc:docMk/>
          <pc:sldMk cId="493563698" sldId="326"/>
        </pc:sldMkLst>
      </pc:sldChg>
      <pc:sldChg chg="del">
        <pc:chgData name="Angelina Ceja" userId="75088f61-439d-451b-a8f8-0ab94e57495e" providerId="ADAL" clId="{81F74D37-8BE9-4C38-B5E5-79841CA5BD1A}" dt="2020-12-17T00:45:20.144" v="4" actId="47"/>
        <pc:sldMkLst>
          <pc:docMk/>
          <pc:sldMk cId="2487705403"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3FB4719-EC85-480E-B3C3-EB74220B9761}" type="datetimeFigureOut">
              <a:rPr lang="en-US" smtClean="0"/>
              <a:t>10/19/2022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528DD16-97EE-4ECB-AFF6-F2014C5D49E8}" type="slidenum">
              <a:rPr lang="en-US" smtClean="0"/>
              <a:t>‹#›</a:t>
            </a:fld>
            <a:endParaRPr lang="en-US"/>
          </a:p>
        </p:txBody>
      </p:sp>
    </p:spTree>
    <p:extLst>
      <p:ext uri="{BB962C8B-B14F-4D97-AF65-F5344CB8AC3E}">
        <p14:creationId xmlns:p14="http://schemas.microsoft.com/office/powerpoint/2010/main" val="407467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Hello in this session we will tackle the paperwork requirements that come along with using pesticides and specifically having to do with headquarter compliance. </a:t>
            </a:r>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1</a:t>
            </a:fld>
            <a:endParaRPr lang="en-US"/>
          </a:p>
        </p:txBody>
      </p:sp>
    </p:spTree>
    <p:extLst>
      <p:ext uri="{BB962C8B-B14F-4D97-AF65-F5344CB8AC3E}">
        <p14:creationId xmlns:p14="http://schemas.microsoft.com/office/powerpoint/2010/main" val="267723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have mentioned production Ag Use</a:t>
            </a:r>
            <a:r>
              <a:rPr lang="en-US" b="1" baseline="0" dirty="0"/>
              <a:t> a couple of times. In this slide I have shared a copy of what DPR deems ag use. The link to the actual document is shown on the bottom of the slide. </a:t>
            </a:r>
          </a:p>
          <a:p>
            <a:endParaRPr lang="en-US" b="1" baseline="0" dirty="0"/>
          </a:p>
          <a:p>
            <a:r>
              <a:rPr lang="en-US" b="1" baseline="0" dirty="0"/>
              <a:t>Notice this list isn't just orchards and field crops, it include apiaries, tree hole fumigation, and even Christmas tree production. </a:t>
            </a:r>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10</a:t>
            </a:fld>
            <a:endParaRPr lang="en-US"/>
          </a:p>
        </p:txBody>
      </p:sp>
    </p:spTree>
    <p:extLst>
      <p:ext uri="{BB962C8B-B14F-4D97-AF65-F5344CB8AC3E}">
        <p14:creationId xmlns:p14="http://schemas.microsoft.com/office/powerpoint/2010/main" val="2226612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Prior to the using any registered pesticide on property that is used for the production of an agricultural commodity,</a:t>
            </a:r>
            <a:r>
              <a:rPr lang="en-US" b="1" baseline="0" dirty="0"/>
              <a:t> the p</a:t>
            </a:r>
            <a:r>
              <a:rPr lang="en-US" b="1" dirty="0"/>
              <a:t>roperty operator, you the grower,  must obtain a site identification number for each site where pest control will be performed. Each site must be identified on either a restricted materials permit or an operator identification form.</a:t>
            </a:r>
          </a:p>
          <a:p>
            <a:pPr fontAlgn="base"/>
            <a:endParaRPr lang="en-US" dirty="0"/>
          </a:p>
          <a:p>
            <a:pPr fontAlgn="base"/>
            <a:r>
              <a:rPr lang="en-US" b="1" dirty="0"/>
              <a:t>The permit shall include</a:t>
            </a:r>
            <a:r>
              <a:rPr lang="en-US" b="1" baseline="0" dirty="0"/>
              <a:t>:</a:t>
            </a:r>
          </a:p>
          <a:p>
            <a:pPr fontAlgn="base"/>
            <a:r>
              <a:rPr lang="en-US" b="1" dirty="0"/>
              <a:t>(1) The name and address of the operator of the property;</a:t>
            </a:r>
          </a:p>
          <a:p>
            <a:pPr fontAlgn="base"/>
            <a:r>
              <a:rPr lang="en-US" b="1" dirty="0"/>
              <a:t>(2) The operator identification number;</a:t>
            </a:r>
          </a:p>
          <a:p>
            <a:pPr fontAlgn="base"/>
            <a:r>
              <a:rPr lang="en-US" b="1" dirty="0"/>
              <a:t>(3) The location, description, or map of the site(s) where the pest control will be performed;</a:t>
            </a:r>
          </a:p>
          <a:p>
            <a:pPr fontAlgn="base"/>
            <a:r>
              <a:rPr lang="en-US" b="1" dirty="0"/>
              <a:t>(4) A site identification number for each site where the pest control will be performed; and</a:t>
            </a:r>
          </a:p>
          <a:p>
            <a:pPr fontAlgn="base"/>
            <a:r>
              <a:rPr lang="en-US" b="1" dirty="0"/>
              <a:t>(5) The date of issuance of the site identification number(s).</a:t>
            </a:r>
          </a:p>
          <a:p>
            <a:pPr fontAlgn="base"/>
            <a:endParaRPr lang="en-US" b="1" dirty="0"/>
          </a:p>
          <a:p>
            <a:pPr fontAlgn="base"/>
            <a:r>
              <a:rPr lang="en-US" b="1" dirty="0"/>
              <a:t>A copy of</a:t>
            </a:r>
            <a:r>
              <a:rPr lang="en-US" b="1" baseline="0" dirty="0"/>
              <a:t> the permit must be kept for 2 years. </a:t>
            </a:r>
          </a:p>
          <a:p>
            <a:pPr fontAlgn="base"/>
            <a:endParaRPr lang="en-US" b="1" baseline="0" dirty="0"/>
          </a:p>
          <a:p>
            <a:pPr fontAlgn="base"/>
            <a:r>
              <a:rPr lang="en-US" b="1" baseline="0" dirty="0"/>
              <a:t>Each county name sites differently, some may require you to name your site according to their naming system, like a A1 or 1215A1, while others allow you to use your naming system like Joe’s place. Whichever way, as long as your site is identified on the permit. Be sure that your permit includes all of the location that you plan to spray pesticides on. </a:t>
            </a:r>
            <a:endParaRPr lang="en-US" b="1" dirty="0"/>
          </a:p>
          <a:p>
            <a:pPr fontAlgn="base"/>
            <a:endParaRPr lang="en-US" dirty="0"/>
          </a:p>
          <a:p>
            <a:pPr fontAlgn="base"/>
            <a:r>
              <a:rPr lang="en-US" dirty="0"/>
              <a:t>(a) Prior to the use of pesticide(s) for the production of an agricultural commodity, the operator of the property shall obtain site identification number(s) from the commissioner for each site where pest control work will be performed. The site identification number(s) shall be valid for the same, concurrent, period of time as the operator identification number.</a:t>
            </a:r>
          </a:p>
          <a:p>
            <a:pPr fontAlgn="base"/>
            <a:r>
              <a:rPr lang="en-US" dirty="0"/>
              <a:t>(b) The site identification number(s) shall be recorded by the commissioner on a restricted materials permit, if the operator of the property has such a permit, or on a form approved by the director. The information on the permit or form shall include:</a:t>
            </a:r>
          </a:p>
          <a:p>
            <a:pPr fontAlgn="base"/>
            <a:r>
              <a:rPr lang="en-US" dirty="0"/>
              <a:t>(1) The name and address of the operator of the property;</a:t>
            </a:r>
          </a:p>
          <a:p>
            <a:pPr fontAlgn="base"/>
            <a:r>
              <a:rPr lang="en-US" dirty="0"/>
              <a:t>(2) The operator identification number;</a:t>
            </a:r>
          </a:p>
          <a:p>
            <a:pPr fontAlgn="base"/>
            <a:r>
              <a:rPr lang="en-US" dirty="0"/>
              <a:t>(3) The location, description, or map of the site(s) where the pest control will be performed;</a:t>
            </a:r>
          </a:p>
          <a:p>
            <a:pPr fontAlgn="base"/>
            <a:r>
              <a:rPr lang="en-US" dirty="0"/>
              <a:t>(4) A site identification number for each site where the pest control will be performed; and</a:t>
            </a:r>
          </a:p>
          <a:p>
            <a:pPr fontAlgn="base"/>
            <a:r>
              <a:rPr lang="en-US" dirty="0"/>
              <a:t>(5) The date of issuance of the site identification number(s).</a:t>
            </a:r>
          </a:p>
          <a:p>
            <a:pPr fontAlgn="base"/>
            <a:r>
              <a:rPr lang="en-US" dirty="0"/>
              <a:t>(c) The operator of the property shall retain a copy of each restricted material permit or form for two years and make them promptly available to the director or commissioner upon request.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11</a:t>
            </a:fld>
            <a:endParaRPr lang="en-US"/>
          </a:p>
        </p:txBody>
      </p:sp>
    </p:spTree>
    <p:extLst>
      <p:ext uri="{BB962C8B-B14F-4D97-AF65-F5344CB8AC3E}">
        <p14:creationId xmlns:p14="http://schemas.microsoft.com/office/powerpoint/2010/main" val="2282005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Any person</a:t>
            </a:r>
            <a:r>
              <a:rPr lang="en-US" b="1" baseline="0" dirty="0"/>
              <a:t> who uses pesticide for an agricultural use shall record the following information for 2 years:</a:t>
            </a:r>
          </a:p>
          <a:p>
            <a:pPr fontAlgn="base"/>
            <a:r>
              <a:rPr lang="en-US" b="1" dirty="0"/>
              <a:t>(1) Date of application;</a:t>
            </a:r>
          </a:p>
          <a:p>
            <a:pPr fontAlgn="base"/>
            <a:r>
              <a:rPr lang="en-US" b="1" dirty="0"/>
              <a:t>(2) Name of the operator of the property treated;</a:t>
            </a:r>
          </a:p>
          <a:p>
            <a:pPr fontAlgn="base"/>
            <a:r>
              <a:rPr lang="en-US" b="1" dirty="0"/>
              <a:t>(3) Location of property treated;</a:t>
            </a:r>
          </a:p>
          <a:p>
            <a:pPr fontAlgn="base"/>
            <a:r>
              <a:rPr lang="en-US" b="1" dirty="0"/>
              <a:t>(4) Crop commodity, or site treated;</a:t>
            </a:r>
          </a:p>
          <a:p>
            <a:pPr fontAlgn="base"/>
            <a:r>
              <a:rPr lang="en-US" b="1" dirty="0"/>
              <a:t>(5) Total acreage or units treated at the site; and</a:t>
            </a:r>
          </a:p>
          <a:p>
            <a:pPr fontAlgn="base"/>
            <a:r>
              <a:rPr lang="en-US" b="1" dirty="0"/>
              <a:t>(6) Pesticide, including the U.S. Environmental Protection Agency (U.S. EPA) or State registration number which is on the pesticide label, and amount used.</a:t>
            </a:r>
          </a:p>
          <a:p>
            <a:pPr fontAlgn="base"/>
            <a:r>
              <a:rPr lang="en-US" b="1" dirty="0"/>
              <a:t>&amp;</a:t>
            </a:r>
          </a:p>
          <a:p>
            <a:pPr fontAlgn="base"/>
            <a:r>
              <a:rPr lang="en-US" b="1" dirty="0"/>
              <a:t>(1) Location of the property treated, by county, section, township, range, base and meridian;</a:t>
            </a:r>
          </a:p>
          <a:p>
            <a:pPr fontAlgn="base"/>
            <a:r>
              <a:rPr lang="en-US" b="1" dirty="0"/>
              <a:t>(2) Hour the treatment was completed;</a:t>
            </a:r>
          </a:p>
          <a:p>
            <a:pPr fontAlgn="base"/>
            <a:r>
              <a:rPr lang="en-US" b="1" dirty="0"/>
              <a:t>(3) The operator identification number issued to the operator of the property treated;</a:t>
            </a:r>
          </a:p>
          <a:p>
            <a:pPr fontAlgn="base"/>
            <a:r>
              <a:rPr lang="en-US" b="1" dirty="0"/>
              <a:t>(4) The site identification number issued to the operator of the property treated;</a:t>
            </a:r>
          </a:p>
          <a:p>
            <a:pPr fontAlgn="base"/>
            <a:r>
              <a:rPr lang="en-US" b="1" dirty="0"/>
              <a:t>(5) Total acreage (planted) or units at the site; and</a:t>
            </a:r>
          </a:p>
          <a:p>
            <a:pPr fontAlgn="base"/>
            <a:r>
              <a:rPr lang="en-US" b="1" dirty="0"/>
              <a:t>(6) Name or identity of the person(s) who made and supervised the application, if the pesticide application was made by an agricultural pest control business.</a:t>
            </a:r>
          </a:p>
          <a:p>
            <a:pPr fontAlgn="base"/>
            <a:endParaRPr lang="en-US" dirty="0"/>
          </a:p>
          <a:p>
            <a:pPr fontAlgn="base"/>
            <a:r>
              <a:rPr lang="en-US" b="1" dirty="0"/>
              <a:t>This</a:t>
            </a:r>
            <a:r>
              <a:rPr lang="en-US" b="1" baseline="0" dirty="0"/>
              <a:t> requirement is kind of a the chicken before the egg, before you can keep record of pesticide use reports, you should have first submitted them to your local agricultural commissioner’s office. Which happens to be the next requirement. </a:t>
            </a:r>
            <a:endParaRPr lang="en-US" b="1" dirty="0"/>
          </a:p>
          <a:p>
            <a:pPr fontAlgn="base"/>
            <a:endParaRPr lang="en-US" dirty="0"/>
          </a:p>
          <a:p>
            <a:pPr fontAlgn="base"/>
            <a:r>
              <a:rPr lang="en-US" dirty="0"/>
              <a:t>a) The following persons shall maintain records of pesticide use:</a:t>
            </a:r>
          </a:p>
          <a:p>
            <a:pPr fontAlgn="base"/>
            <a:r>
              <a:rPr lang="en-US" dirty="0"/>
              <a:t>(1) Any person who uses a pesticide for an agricultural use as defined in Food and Agricultural Code section 11408, other than use on livestock as defined in Food and Agricultural Code section 18663;</a:t>
            </a:r>
          </a:p>
          <a:p>
            <a:pPr fontAlgn="base"/>
            <a:r>
              <a:rPr lang="en-US" dirty="0"/>
              <a:t>(2) Any person who uses a pesticide listed in section 6400;</a:t>
            </a:r>
          </a:p>
          <a:p>
            <a:pPr fontAlgn="base"/>
            <a:r>
              <a:rPr lang="en-US" dirty="0"/>
              <a:t>(3) Any person engaged for hire in the business of pest control;</a:t>
            </a:r>
          </a:p>
          <a:p>
            <a:pPr fontAlgn="base"/>
            <a:r>
              <a:rPr lang="en-US" dirty="0"/>
              <a:t>(4) Any person who uses a pesticide for industrial post-harvest commodity treatment; and</a:t>
            </a:r>
          </a:p>
          <a:p>
            <a:pPr fontAlgn="base"/>
            <a:r>
              <a:rPr lang="en-US" dirty="0"/>
              <a:t>(5) Any person who uses a pesticide listed in section 6800(b) for any outdoor institution or outdoor industrial use.</a:t>
            </a:r>
          </a:p>
          <a:p>
            <a:pPr fontAlgn="base"/>
            <a:r>
              <a:rPr lang="en-US" dirty="0"/>
              <a:t>(b) The records shall include the following information for each pest control operation:</a:t>
            </a:r>
          </a:p>
          <a:p>
            <a:pPr fontAlgn="base"/>
            <a:r>
              <a:rPr lang="en-US" dirty="0"/>
              <a:t>(1) Date of application;</a:t>
            </a:r>
          </a:p>
          <a:p>
            <a:pPr fontAlgn="base"/>
            <a:r>
              <a:rPr lang="en-US" dirty="0"/>
              <a:t>(2) Name of the operator of the property treated;</a:t>
            </a:r>
          </a:p>
          <a:p>
            <a:pPr fontAlgn="base"/>
            <a:r>
              <a:rPr lang="en-US" dirty="0"/>
              <a:t>(3) Location of property treated;</a:t>
            </a:r>
          </a:p>
          <a:p>
            <a:pPr fontAlgn="base"/>
            <a:r>
              <a:rPr lang="en-US" dirty="0"/>
              <a:t>(4) Crop commodity, or site treated;</a:t>
            </a:r>
          </a:p>
          <a:p>
            <a:pPr fontAlgn="base"/>
            <a:r>
              <a:rPr lang="en-US" dirty="0"/>
              <a:t>(5) Total acreage or units treated at the site; and</a:t>
            </a:r>
          </a:p>
          <a:p>
            <a:pPr fontAlgn="base"/>
            <a:r>
              <a:rPr lang="en-US" dirty="0"/>
              <a:t>(6) Pesticide, including the U.S. Environmental Protection Agency (U.S. EPA) or State registration number which is on the pesticide label, and amount used.</a:t>
            </a:r>
          </a:p>
          <a:p>
            <a:pPr fontAlgn="base"/>
            <a:r>
              <a:rPr lang="en-US" dirty="0"/>
              <a:t>(c) In addition to the information required in subsection (b), the operator of the property which is producing an agricultural commodity, and an agricultural pest control business applying pesticides to such property, shall include in the records the following information for each pest control operation:</a:t>
            </a:r>
          </a:p>
          <a:p>
            <a:pPr fontAlgn="base"/>
            <a:r>
              <a:rPr lang="en-US" dirty="0"/>
              <a:t>(1) Location of the property treated, by county, section, township, range, base and meridian;</a:t>
            </a:r>
          </a:p>
          <a:p>
            <a:pPr fontAlgn="base"/>
            <a:r>
              <a:rPr lang="en-US" dirty="0"/>
              <a:t>(2) Hour the treatment was completed;</a:t>
            </a:r>
          </a:p>
          <a:p>
            <a:pPr fontAlgn="base"/>
            <a:r>
              <a:rPr lang="en-US" dirty="0"/>
              <a:t>(3) The operator identification number issued to the operator of the property treated;</a:t>
            </a:r>
          </a:p>
          <a:p>
            <a:pPr fontAlgn="base"/>
            <a:r>
              <a:rPr lang="en-US" dirty="0"/>
              <a:t>(4) The site identification number issued to the operator of the property treated;</a:t>
            </a:r>
          </a:p>
          <a:p>
            <a:pPr fontAlgn="base"/>
            <a:r>
              <a:rPr lang="en-US" dirty="0"/>
              <a:t>(5) Total acreage (planted) or units at the site; and</a:t>
            </a:r>
          </a:p>
          <a:p>
            <a:pPr fontAlgn="base"/>
            <a:r>
              <a:rPr lang="en-US" dirty="0"/>
              <a:t>(6) Name or identity of the person(s) who made and supervised the application, if the pesticide application was made by an agricultural pest control business.</a:t>
            </a:r>
          </a:p>
          <a:p>
            <a:pPr fontAlgn="base"/>
            <a:r>
              <a:rPr lang="en-US" dirty="0"/>
              <a:t>(d) The operator of the property which is producing an agricultural commodity shall maintain records of pesticides applied by an agricultural pest control business to such property, by site.</a:t>
            </a:r>
          </a:p>
          <a:p>
            <a:pPr fontAlgn="base"/>
            <a:r>
              <a:rPr lang="en-US" dirty="0"/>
              <a:t>(e) In addition to the information required in (b), effective January 1, 2002, persons engaged for hire in the business of pest control at a school site [defined in Education Code section 17609(e)] shall include in the records the following information for each pest control operation:</a:t>
            </a:r>
          </a:p>
          <a:p>
            <a:pPr fontAlgn="base"/>
            <a:r>
              <a:rPr lang="en-US" dirty="0"/>
              <a:t>(1) Time application was completed;</a:t>
            </a:r>
          </a:p>
          <a:p>
            <a:pPr fontAlgn="base"/>
            <a:r>
              <a:rPr lang="en-US" dirty="0"/>
              <a:t>(2) Name and address of the school site; and</a:t>
            </a:r>
          </a:p>
          <a:p>
            <a:pPr fontAlgn="base"/>
            <a:r>
              <a:rPr lang="en-US" dirty="0"/>
              <a:t>(3) Application location at the school site. For purposes of this subsection, location includes, but is not limited to, classrooms, playgrounds, cafeteria, vehicles, and athletic fields.</a:t>
            </a:r>
          </a:p>
          <a:p>
            <a:pPr fontAlgn="base"/>
            <a:r>
              <a:rPr lang="en-US" dirty="0"/>
              <a:t>(f) In addition to the information required in subsections (b) and (c), persons who use methyl bromide, 1,3-Dichloropropene, chloropicrin, </a:t>
            </a:r>
            <a:r>
              <a:rPr lang="en-US" dirty="0" err="1"/>
              <a:t>metam</a:t>
            </a:r>
            <a:r>
              <a:rPr lang="en-US" dirty="0"/>
              <a:t>-sodium, N-methyl </a:t>
            </a:r>
            <a:r>
              <a:rPr lang="en-US" dirty="0" err="1"/>
              <a:t>dithiocarbamate</a:t>
            </a:r>
            <a:r>
              <a:rPr lang="en-US" dirty="0"/>
              <a:t> (</a:t>
            </a:r>
            <a:r>
              <a:rPr lang="en-US" dirty="0" err="1"/>
              <a:t>metam</a:t>
            </a:r>
            <a:r>
              <a:rPr lang="en-US" dirty="0"/>
              <a:t>-potassium), </a:t>
            </a:r>
            <a:r>
              <a:rPr lang="en-US" dirty="0" err="1"/>
              <a:t>dazomet</a:t>
            </a:r>
            <a:r>
              <a:rPr lang="en-US" dirty="0"/>
              <a:t>, or sodium </a:t>
            </a:r>
            <a:r>
              <a:rPr lang="en-US" dirty="0" err="1"/>
              <a:t>tetrathiocarbonate</a:t>
            </a:r>
            <a:r>
              <a:rPr lang="en-US" dirty="0"/>
              <a:t> field fumigants within the Sacramento Metro, San Joaquin Valley, South Coast, Southeast Desert, or Ventura ozone nonattainment areas shall include in the records a description of the method of application pursuant to sections 6446.1, 6447.3, 6448.1, 6449.1, 6450.1, 6450.2, 6451.1, or 6452.</a:t>
            </a:r>
          </a:p>
          <a:p>
            <a:pPr fontAlgn="base"/>
            <a:r>
              <a:rPr lang="en-US" dirty="0"/>
              <a:t>(g) The records required pursuant to this section shall be retained for two years and made promptly available to the director or commissioner upon request.</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12</a:t>
            </a:fld>
            <a:endParaRPr lang="en-US"/>
          </a:p>
        </p:txBody>
      </p:sp>
    </p:spTree>
    <p:extLst>
      <p:ext uri="{BB962C8B-B14F-4D97-AF65-F5344CB8AC3E}">
        <p14:creationId xmlns:p14="http://schemas.microsoft.com/office/powerpoint/2010/main" val="2935105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The operator of the property,</a:t>
            </a:r>
            <a:r>
              <a:rPr lang="en-US" b="1" baseline="0" dirty="0"/>
              <a:t> where the pesticides were applied shall submit the pesticide use report to the agricultural commissioner’s office by the 10</a:t>
            </a:r>
            <a:r>
              <a:rPr lang="en-US" b="1" baseline="30000" dirty="0"/>
              <a:t>th</a:t>
            </a:r>
            <a:r>
              <a:rPr lang="en-US" b="1" baseline="0" dirty="0"/>
              <a:t> day of the following month in which the pesticides were sprayed. If you hired a pest control business to do the spraying, they are required to submit the reports to the ag com office w/in 7 days, and send you the grower a copy w/in 30days. </a:t>
            </a:r>
            <a:endParaRPr lang="en-US" b="1" dirty="0"/>
          </a:p>
          <a:p>
            <a:pPr fontAlgn="base"/>
            <a:endParaRPr lang="en-US" dirty="0"/>
          </a:p>
          <a:p>
            <a:pPr fontAlgn="base"/>
            <a:r>
              <a:rPr lang="en-US" b="1" dirty="0"/>
              <a:t>The form shown here is available on DPR’s website, I have included the link. You do</a:t>
            </a:r>
            <a:r>
              <a:rPr lang="en-US" b="1" baseline="0" dirty="0"/>
              <a:t> not have to use this specific forms. Most ag </a:t>
            </a:r>
            <a:r>
              <a:rPr lang="en-US" b="1" baseline="0" dirty="0" err="1"/>
              <a:t>comm</a:t>
            </a:r>
            <a:r>
              <a:rPr lang="en-US" b="1" baseline="0" dirty="0"/>
              <a:t> offices will offer a triplicate form, or you can use electronic form in a system like </a:t>
            </a:r>
            <a:r>
              <a:rPr lang="en-US" b="1" baseline="0" dirty="0" err="1"/>
              <a:t>calagpermits</a:t>
            </a:r>
            <a:r>
              <a:rPr lang="en-US" b="1" baseline="0" dirty="0"/>
              <a:t> or </a:t>
            </a:r>
            <a:r>
              <a:rPr lang="en-US" b="1" baseline="0" dirty="0" err="1"/>
              <a:t>agrian</a:t>
            </a:r>
            <a:r>
              <a:rPr lang="en-US" b="1" baseline="0" dirty="0"/>
              <a:t>. Which ever way you choose, be sure and do it. Not only is it the regulations, but most counties check to see if you have submitted this form prior to renewing you permit each year. </a:t>
            </a:r>
            <a:endParaRPr lang="en-US" b="1" dirty="0"/>
          </a:p>
          <a:p>
            <a:pPr fontAlgn="base"/>
            <a:endParaRPr lang="en-US" b="1" dirty="0"/>
          </a:p>
          <a:p>
            <a:pPr fontAlgn="base"/>
            <a:r>
              <a:rPr lang="en-US" b="1" dirty="0"/>
              <a:t>Please</a:t>
            </a:r>
            <a:r>
              <a:rPr lang="en-US" b="1" baseline="0" dirty="0"/>
              <a:t> note the form I have shown here is intended to report production ag use spraying. What if you just applied pesticides to your rights of way area, like a canal bank or a </a:t>
            </a:r>
            <a:r>
              <a:rPr lang="en-US" b="1" baseline="0" dirty="0" err="1"/>
              <a:t>fenceline</a:t>
            </a:r>
            <a:r>
              <a:rPr lang="en-US" b="1" baseline="0" dirty="0"/>
              <a:t>?</a:t>
            </a:r>
            <a:endParaRPr lang="en-US" b="1" dirty="0"/>
          </a:p>
          <a:p>
            <a:pPr fontAlgn="base"/>
            <a:endParaRPr lang="en-US" dirty="0"/>
          </a:p>
          <a:p>
            <a:pPr fontAlgn="base"/>
            <a:r>
              <a:rPr lang="en-US" dirty="0"/>
              <a:t>(a) The operator of the property which is producing an agricultural commodity shall report the use of pesticides applied to the crop, commodity, or site to the commissioner of the county in which the pest control was performed. This report must be submitted by the 10th day of the month following the month in which the work was performed. This report is not required if the pesticide use is reported to the commissioner by pest control business as specified in subsection (b); however, the operator of the property treated, shall retain a copy of the business’ “Report by Site” for two years.</a:t>
            </a:r>
          </a:p>
          <a:p>
            <a:pPr fontAlgn="base"/>
            <a:r>
              <a:rPr lang="en-US" dirty="0"/>
              <a:t>(b) An agricultural pest control business shall report the use of pesticides applied by it for the production of an agricultural commodity to the commissioner of the county in which the pest control was performed. This report must be submitted within seven days of completion of the pesticide application. A copy of the report shall be sent by the business to the operator of the property where the pest control was done within 30 days of completion of the pesticide application.</a:t>
            </a:r>
          </a:p>
          <a:p>
            <a:pPr fontAlgn="base"/>
            <a:r>
              <a:rPr lang="en-US" dirty="0"/>
              <a:t>(c) Each report of pesticide use pursuant to this Section shall be on a department form or in a format approved by the director. Acceptable department forms include form 38-017 for an operator of the property to report pursuant to subsection (a), and 39-025 for an agricultural pest control business to report pursuant to subsection (b). The information to be reported shall include the information specified in Section 6624, and the name and address of the agricultural pest control business which made the application, if such a business made the application.</a:t>
            </a:r>
          </a:p>
          <a:p>
            <a:pPr fontAlgn="base"/>
            <a:r>
              <a:rPr lang="en-US" dirty="0"/>
              <a:t>(d) A use report required by (a) or (b) for the application of a field soil fumigants in the Sacramento Metro, San Joaquin Valley, South Coast, Southeast Desert, and Ventura ozone nonattainment areas shall include the information specified in 6624(f) in addition to that required by this section.</a:t>
            </a:r>
          </a:p>
          <a:p>
            <a:pPr fontAlgn="base"/>
            <a:r>
              <a:rPr lang="en-US" dirty="0"/>
              <a:t>(e) If the report is mailed, the postmark shall be the date of delivery.</a:t>
            </a:r>
          </a:p>
          <a:p>
            <a:pPr fontAlgn="base"/>
            <a:r>
              <a:rPr lang="en-US" dirty="0"/>
              <a:t>(f) If the county in which work was performed has no commissioner, the report shall be made to the director.</a:t>
            </a:r>
          </a:p>
          <a:p>
            <a:endParaRPr lang="en-US" dirty="0"/>
          </a:p>
          <a:p>
            <a:pPr fontAlgn="base"/>
            <a:r>
              <a:rPr lang="en-US" dirty="0"/>
              <a:t>(a) Except as provided in section 6626, persons required to maintain pesticide use records pursuant to section 6624 shall report a summary of the monthly use of pesticides to the commissioner of the county in which the work was performed. The report shall be provided to the commissioner by the 10th day of the month following the month in which the work was performed. If the report is mailed, the postmark shall be the date of delivery.</a:t>
            </a:r>
          </a:p>
          <a:p>
            <a:pPr fontAlgn="base"/>
            <a:r>
              <a:rPr lang="en-US" dirty="0"/>
              <a:t>(b) The report shall be in a format approved by the director. The report shall include the following:</a:t>
            </a:r>
          </a:p>
          <a:p>
            <a:pPr fontAlgn="base"/>
            <a:r>
              <a:rPr lang="en-US" dirty="0"/>
              <a:t>(1) The name and address of the person who or business/organization which applied the pesticide(s);</a:t>
            </a:r>
          </a:p>
          <a:p>
            <a:pPr fontAlgn="base"/>
            <a:r>
              <a:rPr lang="en-US" dirty="0"/>
              <a:t>(2) County where the pest control was performed;</a:t>
            </a:r>
          </a:p>
          <a:p>
            <a:pPr fontAlgn="base"/>
            <a:r>
              <a:rPr lang="en-US" dirty="0"/>
              <a:t>(3) Month and year of pesticide use;</a:t>
            </a:r>
          </a:p>
          <a:p>
            <a:pPr fontAlgn="base"/>
            <a:r>
              <a:rPr lang="en-US" dirty="0"/>
              <a:t>(4) Crop, commodity or site treated, except when using a designated use code, as specified on the Monthly Summary Pesticide Use Report form;</a:t>
            </a:r>
          </a:p>
          <a:p>
            <a:pPr fontAlgn="base"/>
            <a:r>
              <a:rPr lang="en-US" dirty="0"/>
              <a:t>(5) Pesticide, including the United Stated Environmental Protection Agency or State registration number which is on the pesticide label, and the amount used;</a:t>
            </a:r>
          </a:p>
          <a:p>
            <a:pPr fontAlgn="base"/>
            <a:r>
              <a:rPr lang="en-US" dirty="0"/>
              <a:t>(6) Number of applications made with each pesticide and the total number of applications made during the month; and</a:t>
            </a:r>
          </a:p>
          <a:p>
            <a:pPr fontAlgn="base"/>
            <a:r>
              <a:rPr lang="en-US" dirty="0"/>
              <a:t>(7) Total acres or units treated with each pesticide, except when using a designated use code, as specified on Summary Pesticide Use Report form.</a:t>
            </a:r>
          </a:p>
          <a:p>
            <a:pPr fontAlgn="base"/>
            <a:r>
              <a:rPr lang="en-US" dirty="0"/>
              <a:t>(c) If the county in which the work was performed has no commissioner, the report shall be made to the director.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13</a:t>
            </a:fld>
            <a:endParaRPr lang="en-US"/>
          </a:p>
        </p:txBody>
      </p:sp>
    </p:spTree>
    <p:extLst>
      <p:ext uri="{BB962C8B-B14F-4D97-AF65-F5344CB8AC3E}">
        <p14:creationId xmlns:p14="http://schemas.microsoft.com/office/powerpoint/2010/main" val="412862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r>
              <a:rPr lang="en-US" b="1" baseline="0" dirty="0"/>
              <a:t> that case you would use this form. This is the monthly summary form. I have boxed in the code 40, which says rights of way. I have included the link to DRPs website to access this form. </a:t>
            </a:r>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14</a:t>
            </a:fld>
            <a:endParaRPr lang="en-US"/>
          </a:p>
        </p:txBody>
      </p:sp>
    </p:spTree>
    <p:extLst>
      <p:ext uri="{BB962C8B-B14F-4D97-AF65-F5344CB8AC3E}">
        <p14:creationId xmlns:p14="http://schemas.microsoft.com/office/powerpoint/2010/main" val="114087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The grower shall ensure that…</a:t>
            </a:r>
          </a:p>
          <a:p>
            <a:pPr fontAlgn="base"/>
            <a:endParaRPr lang="en-US" b="1" dirty="0"/>
          </a:p>
          <a:p>
            <a:pPr fontAlgn="base"/>
            <a:r>
              <a:rPr lang="en-US" b="1" dirty="0"/>
              <a:t>(a) Emergency medical care for employees handling pesticides shall be planned for in advance. The employer shall locate a facility where emergency medical care is available for employees who will be handling pesticides.</a:t>
            </a:r>
          </a:p>
          <a:p>
            <a:pPr fontAlgn="base"/>
            <a:endParaRPr lang="en-US" b="1" dirty="0"/>
          </a:p>
          <a:p>
            <a:pPr fontAlgn="base"/>
            <a:r>
              <a:rPr lang="en-US" b="1" dirty="0"/>
              <a:t>(b) Employees shall be informed of the name and location of a facility where emergency medical care is available. The employer shall post in a prominent place at the work site, or work vehicle if there is no designated work site, the name, address and telephone number of a facility able to provide emergency medical care whenever employees will be handling pesticides and, if the identified facility is not reasonably accessible from that work location, procedures to be followed to obtain emergency medical care.</a:t>
            </a:r>
          </a:p>
          <a:p>
            <a:pPr fontAlgn="base"/>
            <a:endParaRPr lang="en-US" b="1" dirty="0"/>
          </a:p>
          <a:p>
            <a:pPr fontAlgn="base"/>
            <a:r>
              <a:rPr lang="en-US" b="1" dirty="0"/>
              <a:t>(c) When there is reasonable grounds to suspect that an employee has a pesticide illness, or when an exposure to a pesticide has occurred that might reasonably be expected to lead to an employee’s illness, the employer shall ensure that the employee is taken to a physician immediately.</a:t>
            </a:r>
          </a:p>
          <a:p>
            <a:endParaRPr lang="en-US" b="1" dirty="0"/>
          </a:p>
          <a:p>
            <a:endParaRPr lang="en-US" b="1" baseline="0" dirty="0"/>
          </a:p>
          <a:p>
            <a:r>
              <a:rPr lang="en-US" b="1" baseline="0" dirty="0"/>
              <a:t>Be sure that if you suspect any kind of pesticide illness, that you take the employee to the doctor. DO not let them go home or have a family member take them, </a:t>
            </a:r>
            <a:r>
              <a:rPr lang="en-US" b="1" u="sng" baseline="0" dirty="0"/>
              <a:t>you</a:t>
            </a:r>
            <a:r>
              <a:rPr lang="en-US" b="1" baseline="0" dirty="0"/>
              <a:t> are required to take them. This issue came up several times while I was inspecting.</a:t>
            </a:r>
            <a:endParaRPr lang="en-US" b="1" dirty="0"/>
          </a:p>
          <a:p>
            <a:endParaRPr lang="en-US" dirty="0"/>
          </a:p>
          <a:p>
            <a:endParaRPr lang="en-US" dirty="0"/>
          </a:p>
          <a:p>
            <a:r>
              <a:rPr lang="en-US" dirty="0"/>
              <a:t>Requirements </a:t>
            </a:r>
            <a:r>
              <a:rPr lang="en-US" dirty="0" err="1"/>
              <a:t>informatio</a:t>
            </a:r>
            <a:r>
              <a:rPr lang="en-US" dirty="0"/>
              <a:t>.</a:t>
            </a:r>
          </a:p>
          <a:p>
            <a:endParaRPr lang="en-US" dirty="0"/>
          </a:p>
          <a:p>
            <a:r>
              <a:rPr lang="en-US" dirty="0"/>
              <a:t>(a) Emergency medical care for employees handling pesticides shall be planned for in advance. The employer shall locate a facility where emergency medical care is available for employees who will be handling pesticides.</a:t>
            </a:r>
          </a:p>
          <a:p>
            <a:endParaRPr lang="en-US" dirty="0"/>
          </a:p>
          <a:p>
            <a:r>
              <a:rPr lang="en-US" dirty="0"/>
              <a:t>(b) Employees shall be informed of the name and location of a facility where emergency medical care is available. The employer shall post in a prominent place at the work site, or work vehicle if there is no designated work site, the name, address and telephone number of a facility able to provide emergency medical care whenever employees will be handling pesticides and, if the identified facility is not reasonably accessible from that work location, procedures to be followed to obtain emergency medical care.</a:t>
            </a:r>
          </a:p>
          <a:p>
            <a:endParaRPr lang="en-US" dirty="0"/>
          </a:p>
          <a:p>
            <a:r>
              <a:rPr lang="en-US" dirty="0"/>
              <a:t>(c) When there is reasonable grounds to suspect that an employee has a pesticide illness, or when an exposure to a pesticide has occurred that might reasonably be expected to lead to an employee’s illness, the employer shall ensure that the employee is taken to a physician immediately.</a:t>
            </a:r>
          </a:p>
          <a:p>
            <a:endParaRPr lang="en-US" dirty="0"/>
          </a:p>
          <a:p>
            <a:pPr fontAlgn="base"/>
            <a:r>
              <a:rPr lang="en-US" dirty="0"/>
              <a:t>(a) Emergency medical care for employees who enter fields that have been treated with pesticides shall be planned for in advance. The employer shall locate a facility where emergency care is available for employees who will be working in treated fields.</a:t>
            </a:r>
          </a:p>
          <a:p>
            <a:pPr fontAlgn="base"/>
            <a:r>
              <a:rPr lang="en-US" dirty="0"/>
              <a:t>(b) The employees, or their supervisor in the field, shall be informed of the name and location of a physician or medical facility where emergency medical care is available, and if the identified facility is not reasonably accessible from that work location, the procedures to be followed to obtain emergency medical care.</a:t>
            </a:r>
          </a:p>
          <a:p>
            <a:pPr fontAlgn="base"/>
            <a:r>
              <a:rPr lang="en-US" dirty="0"/>
              <a:t>(c) When there are reasonable grounds to suspect that an employee has a pesticide illness, or when an exposure to a pesticide has occurred that might reasonably be expected to lead to an employee's illness, the employer shall ensure that the employee is taken to a physician immediately.</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15</a:t>
            </a:fld>
            <a:endParaRPr lang="en-US"/>
          </a:p>
        </p:txBody>
      </p:sp>
    </p:spTree>
    <p:extLst>
      <p:ext uri="{BB962C8B-B14F-4D97-AF65-F5344CB8AC3E}">
        <p14:creationId xmlns:p14="http://schemas.microsoft.com/office/powerpoint/2010/main" val="212453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For any employee who regularly handles pesticides with the signal word "DANGER" or "WARNING", and for all employees who handle any pesticides for the commercial or research production of an agricultural plant commodity, the employer shall assure that there is, </a:t>
            </a:r>
          </a:p>
          <a:p>
            <a:pPr defTabSz="931774">
              <a:defRPr/>
            </a:pPr>
            <a:endParaRPr lang="en-US" b="1" dirty="0"/>
          </a:p>
          <a:p>
            <a:pPr defTabSz="931774">
              <a:defRPr/>
            </a:pPr>
            <a:r>
              <a:rPr lang="en-US" b="1" dirty="0"/>
              <a:t>at the place where employees end their exposure period and remove their personal protective equipment, </a:t>
            </a:r>
          </a:p>
          <a:p>
            <a:pPr defTabSz="931774">
              <a:defRPr/>
            </a:pPr>
            <a:endParaRPr lang="en-US" b="1" dirty="0"/>
          </a:p>
          <a:p>
            <a:pPr defTabSz="931774">
              <a:defRPr/>
            </a:pPr>
            <a:r>
              <a:rPr lang="en-US" b="1" dirty="0"/>
              <a:t>an area where employees may change clothes and wash themselves. Clean towels, soap, and sufficient water shall be available to allow for thorough washing. The employer shall provide a clean, pesticide-free place where employees may store any personal clothing not in use while at work handling pesticides.</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16</a:t>
            </a:fld>
            <a:endParaRPr lang="en-US"/>
          </a:p>
        </p:txBody>
      </p:sp>
    </p:spTree>
    <p:extLst>
      <p:ext uri="{BB962C8B-B14F-4D97-AF65-F5344CB8AC3E}">
        <p14:creationId xmlns:p14="http://schemas.microsoft.com/office/powerpoint/2010/main" val="185548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 The employer shall:</a:t>
            </a:r>
          </a:p>
          <a:p>
            <a:pPr marL="232943" indent="-232943" fontAlgn="base">
              <a:buAutoNum type="arabicParenBoth"/>
            </a:pPr>
            <a:r>
              <a:rPr lang="en-US" b="1" dirty="0"/>
              <a:t>Provide all personal protective equipment required by pesticide product labeling, regulation, and restricted material permit condition, provide for its daily inspection and cleaning (according to pesticide labeling instructions or, absent any instructions, washed in detergent and hot water), and repair or replace any worn, damaged, or heavily contaminated personal protective equipment. Leather gloves used to apply only aluminum phosphide or magnesium phosphide pesticides and which have been aerated for 12 hours or more are considered cleaned.</a:t>
            </a:r>
          </a:p>
          <a:p>
            <a:pPr fontAlgn="base"/>
            <a:endParaRPr lang="en-US" b="1" dirty="0"/>
          </a:p>
          <a:p>
            <a:pPr fontAlgn="base"/>
            <a:r>
              <a:rPr lang="en-US" b="1" dirty="0"/>
              <a:t>(2) Assure that all clean personal protective equipment, when not in use, is kept separate from personal clothing and in a clean and pesticide-free, specifically designated place.</a:t>
            </a:r>
          </a:p>
          <a:p>
            <a:pPr fontAlgn="base"/>
            <a:endParaRPr lang="en-US" b="1" dirty="0"/>
          </a:p>
          <a:p>
            <a:pPr fontAlgn="base"/>
            <a:r>
              <a:rPr lang="en-US" b="1" dirty="0"/>
              <a:t>(3) Assure that personal protective equipment is used correctly for its intended purpose.</a:t>
            </a:r>
          </a:p>
          <a:p>
            <a:pPr fontAlgn="base"/>
            <a:endParaRPr lang="en-US" b="1" dirty="0"/>
          </a:p>
          <a:p>
            <a:pPr fontAlgn="base"/>
            <a:endParaRPr lang="en-US" b="1" dirty="0"/>
          </a:p>
          <a:p>
            <a:pPr fontAlgn="base"/>
            <a:r>
              <a:rPr lang="en-US" b="1" dirty="0"/>
              <a:t>(4) Keep and wash potentially contaminated personal protective equipment separately from other clothing or laundry.</a:t>
            </a:r>
          </a:p>
          <a:p>
            <a:pPr fontAlgn="base"/>
            <a:endParaRPr lang="en-US" b="1" dirty="0"/>
          </a:p>
          <a:p>
            <a:pPr fontAlgn="base"/>
            <a:r>
              <a:rPr lang="en-US" b="1" dirty="0"/>
              <a:t>(5) Assure that all clean personal protective equipment is either dried thoroughly before being stored or is put in a well-ventilated place to dry.</a:t>
            </a:r>
          </a:p>
          <a:p>
            <a:pPr fontAlgn="base"/>
            <a:endParaRPr lang="en-US" b="1" dirty="0"/>
          </a:p>
          <a:p>
            <a:pPr fontAlgn="base"/>
            <a:r>
              <a:rPr lang="en-US" b="1" dirty="0"/>
              <a:t>(6) Assure that personal protective equipment remains the property of the employer and that pesticide handlers are not allowed or directed to take potentially contaminated personal protective equipment into their homes. However, employees whose work day does not involve return to the employer's headquarters shall remove and store potentially contaminated coveralls in a sealable container outside of their own living quarters for later return to the employer.</a:t>
            </a:r>
          </a:p>
          <a:p>
            <a:pPr fontAlgn="base"/>
            <a:endParaRPr lang="en-US" b="1" dirty="0"/>
          </a:p>
          <a:p>
            <a:pPr fontAlgn="base"/>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17</a:t>
            </a:fld>
            <a:endParaRPr lang="en-US"/>
          </a:p>
        </p:txBody>
      </p:sp>
    </p:spTree>
    <p:extLst>
      <p:ext uri="{BB962C8B-B14F-4D97-AF65-F5344CB8AC3E}">
        <p14:creationId xmlns:p14="http://schemas.microsoft.com/office/powerpoint/2010/main" val="3083045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Employer Recordkeeping. The employer shall maintain records for all employees performing fumigation-handling activities. The records must identify the person, work activity(</a:t>
            </a:r>
            <a:r>
              <a:rPr lang="en-US" dirty="0" err="1"/>
              <a:t>ies</a:t>
            </a:r>
            <a:r>
              <a:rPr lang="en-US" dirty="0"/>
              <a:t>), date(s), duration of handling, the U.S. Environmental Protection Agency Registration Number, and the brand name of the methyl bromide product handled. The employer shall maintain these use records at a central location for two years.</a:t>
            </a:r>
          </a:p>
        </p:txBody>
      </p:sp>
      <p:sp>
        <p:nvSpPr>
          <p:cNvPr id="4" name="Slide Number Placeholder 3"/>
          <p:cNvSpPr>
            <a:spLocks noGrp="1"/>
          </p:cNvSpPr>
          <p:nvPr>
            <p:ph type="sldNum" sz="quarter" idx="10"/>
          </p:nvPr>
        </p:nvSpPr>
        <p:spPr/>
        <p:txBody>
          <a:bodyPr/>
          <a:lstStyle/>
          <a:p>
            <a:fld id="{7528DD16-97EE-4ECB-AFF6-F2014C5D49E8}" type="slidenum">
              <a:rPr lang="en-US" smtClean="0"/>
              <a:t>18</a:t>
            </a:fld>
            <a:endParaRPr lang="en-US"/>
          </a:p>
        </p:txBody>
      </p:sp>
    </p:spTree>
    <p:extLst>
      <p:ext uri="{BB962C8B-B14F-4D97-AF65-F5344CB8AC3E}">
        <p14:creationId xmlns:p14="http://schemas.microsoft.com/office/powerpoint/2010/main" val="345196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employees are allowed to handle pesticides, the employer shall display, in a central location, the A8 for handlers and the A9</a:t>
            </a:r>
            <a:r>
              <a:rPr lang="en-US" b="1" baseline="0" dirty="0"/>
              <a:t> for fieldworkers. In a non ag setting you would post the N8, an example of this would be if you were a processor and you fumigated almonds on your property.</a:t>
            </a:r>
          </a:p>
          <a:p>
            <a:endParaRPr lang="en-US" b="1" baseline="0" dirty="0"/>
          </a:p>
          <a:p>
            <a:r>
              <a:rPr lang="en-US" b="1" baseline="0" dirty="0"/>
              <a:t>I have shared the link here for the entire safety series. DPR has them available in English and Spanish.</a:t>
            </a:r>
          </a:p>
          <a:p>
            <a:endParaRPr lang="en-US" b="1" baseline="0" dirty="0"/>
          </a:p>
          <a:p>
            <a:r>
              <a:rPr lang="en-US" b="1" baseline="0" dirty="0"/>
              <a:t>You have to do more than post these documents. There are areas where you need to fill in the emergency medical care information and the address and specific location of where employees can find the application specific information. The is a list of what and where pesticides have been sprayed so that employees can be certain they are not working in a treated field. We will talk more about the specific of that in the next slide. </a:t>
            </a:r>
          </a:p>
          <a:p>
            <a:endParaRPr lang="en-US" b="1" baseline="0" dirty="0"/>
          </a:p>
          <a:p>
            <a:r>
              <a:rPr lang="en-US" b="1" baseline="0" dirty="0"/>
              <a:t>It is important that employees have unimpeded access to this information. As an inspector I would do field worker inspections. According to DPR a field worker is someone who is performing work in a field that has been sprayed in the last 30 days, plus the time of REI. In this case, as an inspector I would look at the A9 to ensure that a location was listed as to where I could find spray information. I would then travel there, if the information was locked up in a shop, the grower would be in violation. </a:t>
            </a:r>
          </a:p>
          <a:p>
            <a:endParaRPr lang="en-US" b="1" baseline="0" dirty="0"/>
          </a:p>
          <a:p>
            <a:r>
              <a:rPr lang="en-US" b="1" baseline="0" dirty="0"/>
              <a:t>An easy fix, you are required to provide bathrooms, and other types of postings, go ahead and include this information as well. If you have it in a binder, be sure the binder is open to that page and that employees have complete access. </a:t>
            </a:r>
          </a:p>
          <a:p>
            <a:endParaRPr lang="en-US" baseline="0" dirty="0"/>
          </a:p>
          <a:p>
            <a:endParaRPr lang="en-US" dirty="0"/>
          </a:p>
          <a:p>
            <a:endParaRPr lang="en-US" dirty="0"/>
          </a:p>
          <a:p>
            <a:r>
              <a:rPr lang="en-US" dirty="0"/>
              <a:t>(a) Before employees are allowed to handle pesticides, the employer shall display a copy of a completed written Hazard Communication Information for Employees Handling Pesticides in Agricultural Settings (Pesticide Safety Information Series leaflet A-8) or Hazard Communication Information for Employees Handling Pesticides in </a:t>
            </a:r>
            <a:r>
              <a:rPr lang="en-US" dirty="0" err="1"/>
              <a:t>Noncrop</a:t>
            </a:r>
            <a:r>
              <a:rPr lang="en-US" dirty="0"/>
              <a:t> Settings (Pesticide Safety Information Series leaflet N-8), as applicable, at a central location in the workplace. Upon request, the employer shall read to the requesting employee, in a language understandable to that employee, Pesticide Information Series leaflet A-8/N-8. Pesticide Information Series Leaflet A-8/N-8 shall be written by the Department of Pesticide Regulation in English and Spanish. Pesticide Information Series leaflets are available from the Department.</a:t>
            </a:r>
          </a:p>
          <a:p>
            <a:endParaRPr lang="en-US" dirty="0"/>
          </a:p>
          <a:p>
            <a:r>
              <a:rPr lang="en-US" dirty="0"/>
              <a:t>(b) The employer shall maintain, at a central location at the workplace accessible to employees who handle pesticides, the following:</a:t>
            </a:r>
          </a:p>
          <a:p>
            <a:endParaRPr lang="en-US" dirty="0"/>
          </a:p>
          <a:p>
            <a:r>
              <a:rPr lang="en-US" dirty="0"/>
              <a:t>(1) pesticide use records as specified in section 6624 (b), (c), and (e) for pesticides that have been handled by his or her employees;</a:t>
            </a:r>
          </a:p>
          <a:p>
            <a:endParaRPr lang="en-US" dirty="0"/>
          </a:p>
          <a:p>
            <a:r>
              <a:rPr lang="en-US" dirty="0"/>
              <a:t>(2) copies of available Pesticide Safety Information Series leaflets which are applicable to the pesticides and handling activities listed in the pesticide use records referred to in subsection (b)(1); and</a:t>
            </a:r>
          </a:p>
          <a:p>
            <a:endParaRPr lang="en-US" dirty="0"/>
          </a:p>
          <a:p>
            <a:r>
              <a:rPr lang="en-US" dirty="0"/>
              <a:t>(3) a Safety Data Sheets (SDS), as specified by Title 8 California Code of Regulations, section 5194, for each pesticide listed in the pesticide use records referred to in subsection (b)(1). If the SDS is not provided by the registrant of a pesticide, the employer shall:</a:t>
            </a:r>
          </a:p>
          <a:p>
            <a:endParaRPr lang="en-US" dirty="0"/>
          </a:p>
          <a:p>
            <a:r>
              <a:rPr lang="en-US" dirty="0"/>
              <a:t>(A) within seven working days of a request for a SDS from an employee, employee representative or employee's physician, make written inquiry to the registrant of the pesticide, asking that a SDS be sent to the employer. If the employer has made written inquiry within the last 12 months as to whether the pesticide is subject to the requirement for a SDS or the employer has made a written inquiry within the last 6 months requesting new, revised or later information on the SDS, the employer need not make additional written inquiry. A copy of the written inquiry shall immediately be sent to the person requesting the SDS;</a:t>
            </a:r>
          </a:p>
          <a:p>
            <a:endParaRPr lang="en-US" dirty="0"/>
          </a:p>
          <a:p>
            <a:r>
              <a:rPr lang="en-US" dirty="0"/>
              <a:t>(B) notify the requester of the availability of the SDS or provide a copy of the SDS to the requester within 15 days of receipt of the SDS from the registrant; and</a:t>
            </a:r>
          </a:p>
          <a:p>
            <a:endParaRPr lang="en-US" dirty="0"/>
          </a:p>
          <a:p>
            <a:r>
              <a:rPr lang="en-US" dirty="0"/>
              <a:t>(C) if a response has not been received from the registrant within 25 working days of the date the inquiry was made, send the Department a copy of the inquiry with a notation that no response has been received. The employer is not precluded from obtaining and providing the SDS utilizing other more expedient methods in lieu of those provided in this subsection.</a:t>
            </a:r>
          </a:p>
          <a:p>
            <a:endParaRPr lang="en-US" dirty="0"/>
          </a:p>
          <a:p>
            <a:r>
              <a:rPr lang="en-US" dirty="0"/>
              <a:t>(c) The employer shall inform employees, before they are allowed to handle pesticides and at least annually thereafter, of the location and availability of the records and other documents listed in this section or relating to employee training, monitoring, and potential exposure. If the location of the records and other documents changes, an employer shall promptly inform his or her employees of the new location.</a:t>
            </a:r>
          </a:p>
          <a:p>
            <a:endParaRPr lang="en-US" dirty="0"/>
          </a:p>
          <a:p>
            <a:r>
              <a:rPr lang="en-US" dirty="0"/>
              <a:t>(d) The employer shall provide, upon request of his or her employee, employee representative, or employee's physician, access to any records or other documents required to be maintained pursuant to this chapter. Access shall be granted as soon as possible and not to exceed 48 hours from the date of the request.</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19</a:t>
            </a:fld>
            <a:endParaRPr lang="en-US"/>
          </a:p>
        </p:txBody>
      </p:sp>
    </p:spTree>
    <p:extLst>
      <p:ext uri="{BB962C8B-B14F-4D97-AF65-F5344CB8AC3E}">
        <p14:creationId xmlns:p14="http://schemas.microsoft.com/office/powerpoint/2010/main" val="305239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2</a:t>
            </a:fld>
            <a:endParaRPr lang="en-US"/>
          </a:p>
        </p:txBody>
      </p:sp>
    </p:spTree>
    <p:extLst>
      <p:ext uri="{BB962C8B-B14F-4D97-AF65-F5344CB8AC3E}">
        <p14:creationId xmlns:p14="http://schemas.microsoft.com/office/powerpoint/2010/main" val="3893884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application specific information display, ASID,</a:t>
            </a:r>
            <a:r>
              <a:rPr lang="en-US" b="1" baseline="0" dirty="0"/>
              <a:t> is an important tool in communication with your employees. No to mention it is a regulation. </a:t>
            </a:r>
            <a:endParaRPr lang="en-US" b="1" dirty="0"/>
          </a:p>
          <a:p>
            <a:endParaRPr lang="en-US" b="1" dirty="0"/>
          </a:p>
          <a:p>
            <a:r>
              <a:rPr lang="en-US" b="1" dirty="0"/>
              <a:t>(a) The operator of property shall display, at a central location, the following application-specific information while employees are employed to handle pesticides:</a:t>
            </a:r>
          </a:p>
          <a:p>
            <a:endParaRPr lang="en-US" b="1" dirty="0"/>
          </a:p>
          <a:p>
            <a:r>
              <a:rPr lang="en-US" b="1" dirty="0"/>
              <a:t>(1) Identification of the treated area;</a:t>
            </a:r>
          </a:p>
          <a:p>
            <a:endParaRPr lang="en-US" b="1" dirty="0"/>
          </a:p>
          <a:p>
            <a:r>
              <a:rPr lang="en-US" b="1" dirty="0"/>
              <a:t>(2) Time and date of the application;</a:t>
            </a:r>
          </a:p>
          <a:p>
            <a:endParaRPr lang="en-US" b="1" dirty="0"/>
          </a:p>
          <a:p>
            <a:r>
              <a:rPr lang="en-US" b="1" dirty="0"/>
              <a:t>(3) Restricted entry interval; and</a:t>
            </a:r>
          </a:p>
          <a:p>
            <a:endParaRPr lang="en-US" b="1" dirty="0"/>
          </a:p>
          <a:p>
            <a:r>
              <a:rPr lang="en-US" b="1" dirty="0"/>
              <a:t>(4) Product name, EPA registration number, and active ingredients.</a:t>
            </a:r>
          </a:p>
          <a:p>
            <a:endParaRPr lang="en-US" b="1" dirty="0"/>
          </a:p>
          <a:p>
            <a:pPr defTabSz="931774">
              <a:defRPr/>
            </a:pPr>
            <a:r>
              <a:rPr lang="en-US" dirty="0"/>
              <a:t>(5) Spray adjuvant product name(s) and California registration number(s) if applicable.</a:t>
            </a:r>
          </a:p>
          <a:p>
            <a:endParaRPr lang="en-US" b="1" dirty="0"/>
          </a:p>
          <a:p>
            <a:endParaRPr lang="en-US" b="1" dirty="0"/>
          </a:p>
          <a:p>
            <a:pPr defTabSz="931774">
              <a:defRPr/>
            </a:pPr>
            <a:r>
              <a:rPr lang="en-US" b="1" dirty="0"/>
              <a:t>The information shall be displayed within 24 hours of the completion of an application and include all applications that have been made to any treated field on the agricultural establishment within 1/4 mile of where employees will be working. Once displayed, the information shall remain displayed until the area no longer meets the definition of a treated field or handler employees will no longer be on the establishment, whichever occurs earlier.</a:t>
            </a:r>
          </a:p>
          <a:p>
            <a:pPr defTabSz="931774">
              <a:defRPr/>
            </a:pPr>
            <a:endParaRPr lang="en-US" b="1" dirty="0"/>
          </a:p>
          <a:p>
            <a:pPr defTabSz="931774">
              <a:defRPr/>
            </a:pPr>
            <a:r>
              <a:rPr lang="en-US" b="1" dirty="0"/>
              <a:t>I would recommend doing your</a:t>
            </a:r>
            <a:r>
              <a:rPr lang="en-US" b="1" baseline="0" dirty="0"/>
              <a:t> pesticide use report following the completion of your application. You have to do that any way right? As long as you are doing the PUR within 24 hrs., you can then post a copy of it to meet this requirement. If you really want to impress the inspector, and more importantly protect you employees, include a map of the site along with the information. This is not required though. </a:t>
            </a:r>
            <a:endParaRPr lang="en-US" b="1" dirty="0"/>
          </a:p>
          <a:p>
            <a:endParaRPr lang="en-US" dirty="0"/>
          </a:p>
          <a:p>
            <a:endParaRPr lang="en-US" dirty="0"/>
          </a:p>
          <a:p>
            <a:r>
              <a:rPr lang="en-US" dirty="0"/>
              <a:t>(a) The operator of property used for the commercial or research production of an agricultural plant commodity shall display, at a central location, the following application-specific information while employees are employed to handle pesticides:</a:t>
            </a:r>
          </a:p>
          <a:p>
            <a:endParaRPr lang="en-US" dirty="0"/>
          </a:p>
          <a:p>
            <a:r>
              <a:rPr lang="en-US" dirty="0"/>
              <a:t>(1) Identification of the treated area;</a:t>
            </a:r>
          </a:p>
          <a:p>
            <a:endParaRPr lang="en-US" dirty="0"/>
          </a:p>
          <a:p>
            <a:r>
              <a:rPr lang="en-US" dirty="0"/>
              <a:t>(2) Time and date of the application;</a:t>
            </a:r>
          </a:p>
          <a:p>
            <a:endParaRPr lang="en-US" dirty="0"/>
          </a:p>
          <a:p>
            <a:r>
              <a:rPr lang="en-US" dirty="0"/>
              <a:t>(3) Restricted entry interval; and</a:t>
            </a:r>
          </a:p>
          <a:p>
            <a:endParaRPr lang="en-US" dirty="0"/>
          </a:p>
          <a:p>
            <a:r>
              <a:rPr lang="en-US" dirty="0"/>
              <a:t>(4) Product name, EPA registration number, and active ingredients.</a:t>
            </a:r>
          </a:p>
          <a:p>
            <a:endParaRPr lang="en-US" dirty="0"/>
          </a:p>
          <a:p>
            <a:r>
              <a:rPr lang="en-US" dirty="0"/>
              <a:t>(b) The information shall be displayed within 24 hours of the completion of an application and include all applications that have been made to any treated field on the agricultural establishment within 1/4 mile of where employees will be working. Once displayed, the information shall remain displayed until the area no longer meets the definition of a treated field or handler employees will no longer be on the establishment, whichever occurs earlier.</a:t>
            </a:r>
          </a:p>
          <a:p>
            <a:endParaRPr lang="en-US" dirty="0"/>
          </a:p>
          <a:p>
            <a:r>
              <a:rPr lang="en-US" dirty="0"/>
              <a:t>(c) The original or copies of documents otherwise required to be maintained by this chapter may be used to meet the requirements of this Section provided they contain the information required by this Section.</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20</a:t>
            </a:fld>
            <a:endParaRPr lang="en-US"/>
          </a:p>
        </p:txBody>
      </p:sp>
    </p:spTree>
    <p:extLst>
      <p:ext uri="{BB962C8B-B14F-4D97-AF65-F5344CB8AC3E}">
        <p14:creationId xmlns:p14="http://schemas.microsoft.com/office/powerpoint/2010/main" val="170532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plan on training</a:t>
            </a:r>
            <a:r>
              <a:rPr lang="en-US" b="1" baseline="0" dirty="0"/>
              <a:t> your own employees you must meet one of the following requirements:</a:t>
            </a:r>
            <a:endParaRPr lang="en-US" b="1" dirty="0"/>
          </a:p>
          <a:p>
            <a:endParaRPr lang="en-US" dirty="0"/>
          </a:p>
          <a:p>
            <a:r>
              <a:rPr lang="en-US" dirty="0"/>
              <a:t>(f) The person conducting the training for employees who will be handling pesticides for the commercial or research production of an agricultural plant commodity shall be qualified as one of the following:</a:t>
            </a:r>
          </a:p>
          <a:p>
            <a:endParaRPr lang="en-US" dirty="0"/>
          </a:p>
          <a:p>
            <a:r>
              <a:rPr lang="en-US" b="1" dirty="0"/>
              <a:t>(1) A California certified commercial applicator;</a:t>
            </a:r>
          </a:p>
          <a:p>
            <a:endParaRPr lang="en-US" b="1" dirty="0"/>
          </a:p>
          <a:p>
            <a:r>
              <a:rPr lang="en-US" b="1" dirty="0"/>
              <a:t>(2) A California certified private applicator;</a:t>
            </a:r>
          </a:p>
          <a:p>
            <a:endParaRPr lang="en-US" b="1" dirty="0"/>
          </a:p>
          <a:p>
            <a:r>
              <a:rPr lang="en-US" b="1" dirty="0"/>
              <a:t>(3) A person holding a valid County Biologist License in Pesticide Regulation or  Investigation and Environmental Monitoring issued by the Department of Food and Agriculture;</a:t>
            </a:r>
          </a:p>
          <a:p>
            <a:endParaRPr lang="en-US" b="1" dirty="0"/>
          </a:p>
          <a:p>
            <a:r>
              <a:rPr lang="en-US" b="1" dirty="0"/>
              <a:t>(4) A farm advisor employed by the University of California Extension Office;</a:t>
            </a:r>
          </a:p>
          <a:p>
            <a:endParaRPr lang="en-US" b="1" dirty="0"/>
          </a:p>
          <a:p>
            <a:r>
              <a:rPr lang="en-US" b="1" dirty="0"/>
              <a:t>(5) A person who has completed an "instructor trainer" program presented by one of the following:</a:t>
            </a:r>
          </a:p>
          <a:p>
            <a:endParaRPr lang="en-US" b="1" dirty="0"/>
          </a:p>
          <a:p>
            <a:r>
              <a:rPr lang="en-US" b="1" dirty="0"/>
              <a:t>(A) the University of California, Integrated Pest Management Program after January 1, 1993; or</a:t>
            </a:r>
          </a:p>
          <a:p>
            <a:endParaRPr lang="en-US" b="1" dirty="0"/>
          </a:p>
          <a:p>
            <a:r>
              <a:rPr lang="en-US" b="1" dirty="0"/>
              <a:t>(B) other instructor training program approved by the Director;</a:t>
            </a:r>
          </a:p>
          <a:p>
            <a:endParaRPr lang="en-US" b="1" dirty="0"/>
          </a:p>
          <a:p>
            <a:r>
              <a:rPr lang="en-US" b="1" dirty="0"/>
              <a:t>(6) A California licensed Agricultural Pest Control Adviser;</a:t>
            </a:r>
          </a:p>
          <a:p>
            <a:endParaRPr lang="en-US" b="1" dirty="0"/>
          </a:p>
          <a:p>
            <a:r>
              <a:rPr lang="en-US" b="1" dirty="0"/>
              <a:t>(7) A California Registered Professional Forester; or</a:t>
            </a:r>
          </a:p>
          <a:p>
            <a:endParaRPr lang="en-US" b="1" dirty="0"/>
          </a:p>
          <a:p>
            <a:r>
              <a:rPr lang="en-US" b="1" dirty="0"/>
              <a:t>(8) Other trainer qualification approved by the Director.</a:t>
            </a:r>
          </a:p>
          <a:p>
            <a:endParaRPr lang="en-US" b="1" dirty="0"/>
          </a:p>
          <a:p>
            <a:r>
              <a:rPr lang="en-US" b="1" dirty="0"/>
              <a:t>There will be some changes to this</a:t>
            </a:r>
            <a:r>
              <a:rPr lang="en-US" b="1" baseline="0" dirty="0"/>
              <a:t> in 2017/2018 due to the new EPS worker protections standards. I get some questions about this in the last webinar, so at the end of the presentation today, I will include some information for you in regards to the new WPS standards.</a:t>
            </a:r>
            <a:endParaRPr lang="en-US" b="1"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21</a:t>
            </a:fld>
            <a:endParaRPr lang="en-US"/>
          </a:p>
        </p:txBody>
      </p:sp>
    </p:spTree>
    <p:extLst>
      <p:ext uri="{BB962C8B-B14F-4D97-AF65-F5344CB8AC3E}">
        <p14:creationId xmlns:p14="http://schemas.microsoft.com/office/powerpoint/2010/main" val="425417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Once</a:t>
            </a:r>
            <a:r>
              <a:rPr lang="en-US" b="1" baseline="0" dirty="0"/>
              <a:t> you are certified to do the training you are required to have a written training program:</a:t>
            </a:r>
            <a:endParaRPr lang="en-US" b="1" dirty="0"/>
          </a:p>
          <a:p>
            <a:pPr defTabSz="931774">
              <a:defRPr/>
            </a:pPr>
            <a:endParaRPr lang="en-US" b="1" dirty="0"/>
          </a:p>
          <a:p>
            <a:pPr defTabSz="931774">
              <a:defRPr/>
            </a:pPr>
            <a:r>
              <a:rPr lang="en-US" b="1" dirty="0"/>
              <a:t>The training program shall describe the materials (e.g., study guides, pamphlets, pesticide product labeling, Pesticide Safety Information Series leaflets, Safety Data Sheets, slides, video tapes) and information that will be provided and used to train his or her employees and identify the person or firm that will provide the training. The training program shall address each of the subjects specified in subsection (b) that is applicable to the specific pesticide handling situation. The employer shall maintain a copy of the training program while in use and for two years after use, at a central location at the workplace.</a:t>
            </a:r>
          </a:p>
          <a:p>
            <a:endParaRPr lang="en-US" b="1" dirty="0"/>
          </a:p>
          <a:p>
            <a:r>
              <a:rPr lang="en-US" b="1" dirty="0"/>
              <a:t>We will discuss</a:t>
            </a:r>
            <a:r>
              <a:rPr lang="en-US" b="1" baseline="0" dirty="0"/>
              <a:t> all of the elements that need to be covered in a training on the next slide. The form I am showing here serves as a cover page to your training, it is here that you can list the resources that you use to train your employees. I recommend that you keep of this paperwork in a pesticide compliance binder. </a:t>
            </a:r>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22</a:t>
            </a:fld>
            <a:endParaRPr lang="en-US"/>
          </a:p>
        </p:txBody>
      </p:sp>
    </p:spTree>
    <p:extLst>
      <p:ext uri="{BB962C8B-B14F-4D97-AF65-F5344CB8AC3E}">
        <p14:creationId xmlns:p14="http://schemas.microsoft.com/office/powerpoint/2010/main" val="2908884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The training shall cover, for each pesticide or chemically similar group of pesticides, to be used:</a:t>
            </a:r>
          </a:p>
          <a:p>
            <a:endParaRPr lang="en-US" dirty="0"/>
          </a:p>
          <a:p>
            <a:r>
              <a:rPr lang="en-US" dirty="0"/>
              <a:t>(1) Format and meaning of information, such as precautionary statements about human health hazards, contained in pesticide product labeling;</a:t>
            </a:r>
          </a:p>
          <a:p>
            <a:endParaRPr lang="en-US" dirty="0"/>
          </a:p>
          <a:p>
            <a:r>
              <a:rPr lang="en-US" dirty="0"/>
              <a:t>(2) Hazards of pesticides, including acute and chronic effects, delayed effects, and sensitization, as identified in pesticide product labeling, Safety Data Sheets, or Pesticide Safety Information Series leaflets;</a:t>
            </a:r>
          </a:p>
          <a:p>
            <a:endParaRPr lang="en-US" dirty="0"/>
          </a:p>
          <a:p>
            <a:r>
              <a:rPr lang="en-US" dirty="0"/>
              <a:t>(3) Routes by which pesticides can enter the body;</a:t>
            </a:r>
          </a:p>
          <a:p>
            <a:endParaRPr lang="en-US" dirty="0"/>
          </a:p>
          <a:p>
            <a:r>
              <a:rPr lang="en-US" dirty="0"/>
              <a:t>(4) Signs and symptoms of overexposure;</a:t>
            </a:r>
          </a:p>
          <a:p>
            <a:endParaRPr lang="en-US" dirty="0"/>
          </a:p>
          <a:p>
            <a:r>
              <a:rPr lang="en-US" dirty="0"/>
              <a:t>(5) Emergency first aid for pesticide overexposure;</a:t>
            </a:r>
          </a:p>
          <a:p>
            <a:endParaRPr lang="en-US" dirty="0"/>
          </a:p>
          <a:p>
            <a:r>
              <a:rPr lang="en-US" dirty="0"/>
              <a:t>(6) How to obtain emergency medical care;</a:t>
            </a:r>
          </a:p>
          <a:p>
            <a:endParaRPr lang="en-US" dirty="0"/>
          </a:p>
          <a:p>
            <a:r>
              <a:rPr lang="en-US" dirty="0"/>
              <a:t>(7) Routine and emergency decontamination procedures, including spill clean up and the need to thoroughly shower with soap and warm water after the exposure period;</a:t>
            </a:r>
          </a:p>
          <a:p>
            <a:endParaRPr lang="en-US" dirty="0"/>
          </a:p>
          <a:p>
            <a:r>
              <a:rPr lang="en-US" dirty="0"/>
              <a:t>(8) Need for, limitations, appropriate use, and sanitation, of, any required personal protective equipment;</a:t>
            </a:r>
          </a:p>
          <a:p>
            <a:endParaRPr lang="en-US" dirty="0"/>
          </a:p>
          <a:p>
            <a:r>
              <a:rPr lang="en-US" dirty="0"/>
              <a:t>(9) Prevention, recognition, and first aid for heat-related illness in accordance with Title 8 of the California Code of Regulations, section 3395;</a:t>
            </a:r>
          </a:p>
          <a:p>
            <a:endParaRPr lang="en-US" dirty="0"/>
          </a:p>
          <a:p>
            <a:r>
              <a:rPr lang="en-US" dirty="0"/>
              <a:t>(10) Safety requirements and procedures, including engineering controls (such as closed systems and enclosed cabs) for handling, transporting, storing, and disposing of pesticides;</a:t>
            </a:r>
          </a:p>
          <a:p>
            <a:endParaRPr lang="en-US" dirty="0"/>
          </a:p>
          <a:p>
            <a:r>
              <a:rPr lang="en-US" dirty="0"/>
              <a:t>(11) Environmental concerns such as drift, runoff, and wildlife hazards;</a:t>
            </a:r>
          </a:p>
          <a:p>
            <a:endParaRPr lang="en-US" dirty="0"/>
          </a:p>
          <a:p>
            <a:r>
              <a:rPr lang="en-US" dirty="0"/>
              <a:t>(12) Warnings about taking pesticides or pesticide containers home;</a:t>
            </a:r>
          </a:p>
          <a:p>
            <a:endParaRPr lang="en-US" dirty="0"/>
          </a:p>
          <a:p>
            <a:r>
              <a:rPr lang="en-US" dirty="0"/>
              <a:t>(13) Requirements of this chapter and chapter 4 relating to pesticide safety, Safety Data Sheets, and Pesticide Safety Information Series leaflets;</a:t>
            </a:r>
          </a:p>
          <a:p>
            <a:endParaRPr lang="en-US" dirty="0"/>
          </a:p>
          <a:p>
            <a:r>
              <a:rPr lang="en-US" dirty="0"/>
              <a:t>(14) The purposes and requirements for medical supervision if organophosphate or carbamate pesticides with the signal word "DANGER" or "WARNING" on the labeling are mixed, loaded, or applied for the commercial or research production of an agricultural plant commodity;</a:t>
            </a:r>
          </a:p>
          <a:p>
            <a:endParaRPr lang="en-US" dirty="0"/>
          </a:p>
          <a:p>
            <a:r>
              <a:rPr lang="en-US" dirty="0"/>
              <a:t>(15) The location of the written Hazard Communication Information For Employees Handling Pesticides (Pesticide Safety Information Series leaflet A-8), other Pesticide Safety Information Series leaflets, and Safety Data Sheets;</a:t>
            </a:r>
          </a:p>
          <a:p>
            <a:endParaRPr lang="en-US" dirty="0"/>
          </a:p>
          <a:p>
            <a:r>
              <a:rPr lang="en-US" dirty="0"/>
              <a:t>(16) The employee's rights, including the right;</a:t>
            </a:r>
          </a:p>
          <a:p>
            <a:endParaRPr lang="en-US" dirty="0"/>
          </a:p>
          <a:p>
            <a:r>
              <a:rPr lang="en-US" dirty="0"/>
              <a:t>(A) To personally receive information about pesticides to which he or she may be exposed;</a:t>
            </a:r>
          </a:p>
          <a:p>
            <a:endParaRPr lang="en-US" dirty="0"/>
          </a:p>
          <a:p>
            <a:r>
              <a:rPr lang="en-US" dirty="0"/>
              <a:t>(B) For his or her physician or employee representative to receive information about pesticides to which he or she may be exposed; and</a:t>
            </a:r>
          </a:p>
          <a:p>
            <a:endParaRPr lang="en-US" dirty="0"/>
          </a:p>
          <a:p>
            <a:r>
              <a:rPr lang="en-US" dirty="0"/>
              <a:t>(C) To be protected against retaliatory action due to the exercise of any of his or her rights.</a:t>
            </a:r>
          </a:p>
          <a:p>
            <a:endParaRPr lang="en-US" dirty="0"/>
          </a:p>
          <a:p>
            <a:r>
              <a:rPr lang="en-US" dirty="0"/>
              <a:t>(c) The training shall be in a manner the employee can understand, be conducted pursuant to the written training program, and include response to questions.</a:t>
            </a:r>
          </a:p>
          <a:p>
            <a:endParaRPr lang="en-US" dirty="0"/>
          </a:p>
          <a:p>
            <a:r>
              <a:rPr lang="en-US" dirty="0"/>
              <a:t>(d) Training shall be completed before the employee is allowed to handle pesticides, continually updated to cover any new pesticides that will be handled, and repeated at least annually thereafter. Initial training may be waived if the employee submits a record showing that training meeting the requirements of this section and covering the pesticides and use situations applicable to the new employment situation was received within the last year. A certified applicator is considered trained for the purposes of this section.</a:t>
            </a:r>
          </a:p>
          <a:p>
            <a:endParaRPr lang="en-US" dirty="0"/>
          </a:p>
          <a:p>
            <a:r>
              <a:rPr lang="en-US" dirty="0"/>
              <a:t>(e) The date and extent of initial and annually required training given to the employee and the job to be assigned shall be recorded. This record shall be verified by the employee's signature and retained by the employer for two years at a central location at the workplace accessible to employees.</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23</a:t>
            </a:fld>
            <a:endParaRPr lang="en-US"/>
          </a:p>
        </p:txBody>
      </p:sp>
    </p:spTree>
    <p:extLst>
      <p:ext uri="{BB962C8B-B14F-4D97-AF65-F5344CB8AC3E}">
        <p14:creationId xmlns:p14="http://schemas.microsoft.com/office/powerpoint/2010/main" val="491429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General Requirements.</a:t>
            </a:r>
          </a:p>
          <a:p>
            <a:endParaRPr lang="en-US" dirty="0"/>
          </a:p>
          <a:p>
            <a:r>
              <a:rPr lang="en-US" dirty="0"/>
              <a:t>(1) The employer shall assure that:</a:t>
            </a:r>
          </a:p>
          <a:p>
            <a:endParaRPr lang="en-US" dirty="0"/>
          </a:p>
          <a:p>
            <a:r>
              <a:rPr lang="en-US" dirty="0"/>
              <a:t>(A) Employees use approved respiratory equipment in compliance with this regulation when handling pesticides where respirators are required by label, restricted material permit condition, or regulation.</a:t>
            </a:r>
          </a:p>
          <a:p>
            <a:endParaRPr lang="en-US" dirty="0"/>
          </a:p>
          <a:p>
            <a:r>
              <a:rPr lang="en-US" dirty="0"/>
              <a:t>(2) In any workplace where respirators are required by label, restricted material permit condition, regulation, or employer, the employer shall establish a written respiratory protection program with work site-specific procedures. The program shall be updated as necessary to reflect those changes in workplace conditions that affect respirator use. The employer shall include in the program the following provisions, as applicable:</a:t>
            </a:r>
          </a:p>
          <a:p>
            <a:endParaRPr lang="en-US" dirty="0"/>
          </a:p>
          <a:p>
            <a:r>
              <a:rPr lang="en-US" dirty="0"/>
              <a:t>(A) Procedures for selecting respirators for use in the workplace;</a:t>
            </a:r>
          </a:p>
          <a:p>
            <a:endParaRPr lang="en-US" dirty="0"/>
          </a:p>
          <a:p>
            <a:r>
              <a:rPr lang="en-US" dirty="0"/>
              <a:t>(B) Medical evaluations of employees required to use respirators;</a:t>
            </a:r>
          </a:p>
          <a:p>
            <a:endParaRPr lang="en-US" dirty="0"/>
          </a:p>
          <a:p>
            <a:r>
              <a:rPr lang="en-US" dirty="0"/>
              <a:t>(C) Fit testing procedures for tight-fitting respirators;</a:t>
            </a:r>
          </a:p>
          <a:p>
            <a:endParaRPr lang="en-US" dirty="0"/>
          </a:p>
          <a:p>
            <a:r>
              <a:rPr lang="en-US" dirty="0"/>
              <a:t>(D) Procedures for proper use of respirators in routine and reasonably foreseeable emergency situations;</a:t>
            </a:r>
          </a:p>
          <a:p>
            <a:endParaRPr lang="en-US" dirty="0"/>
          </a:p>
          <a:p>
            <a:r>
              <a:rPr lang="en-US" dirty="0"/>
              <a:t>(E) Procedures and schedules for cleaning, disinfecting, storing, inspecting, repairing, discarding, and otherwise maintaining respirators;</a:t>
            </a:r>
          </a:p>
          <a:p>
            <a:endParaRPr lang="en-US" dirty="0"/>
          </a:p>
          <a:p>
            <a:r>
              <a:rPr lang="en-US" dirty="0"/>
              <a:t>(F) Procedures to ensure adequate air quality, quantity, and flow of breathing air for atmosphere-supplying respirators;</a:t>
            </a:r>
          </a:p>
          <a:p>
            <a:endParaRPr lang="en-US" dirty="0"/>
          </a:p>
          <a:p>
            <a:r>
              <a:rPr lang="en-US" dirty="0"/>
              <a:t>(G) Training of employees in the respiratory hazards to which they are potentially exposed during routine and emergency situations, including Immediately Dangerous to Life or Health (IDLH) atmospheres, if appropriate;</a:t>
            </a:r>
          </a:p>
          <a:p>
            <a:endParaRPr lang="en-US" dirty="0"/>
          </a:p>
          <a:p>
            <a:r>
              <a:rPr lang="en-US" dirty="0"/>
              <a:t>(H) Training of employees in the proper use of respirators, including putting on and removing them, any limitations on their use, and their maintenance; and</a:t>
            </a:r>
          </a:p>
          <a:p>
            <a:endParaRPr lang="en-US" dirty="0"/>
          </a:p>
          <a:p>
            <a:r>
              <a:rPr lang="en-US" dirty="0"/>
              <a:t>(I) Procedures for evaluating the effectiveness of the program pursuant to subsections (n)(1) and (2).</a:t>
            </a:r>
          </a:p>
          <a:p>
            <a:endParaRPr lang="en-US" dirty="0"/>
          </a:p>
          <a:p>
            <a:r>
              <a:rPr lang="en-US" dirty="0"/>
              <a:t>1. The respirator program administrator shall administer the respiratory protection program in compliance with this section.</a:t>
            </a:r>
          </a:p>
          <a:p>
            <a:endParaRPr lang="en-US" dirty="0"/>
          </a:p>
          <a:p>
            <a:r>
              <a:rPr lang="en-US" dirty="0"/>
              <a:t>2. The employer shall provide respirators, training, and medical evaluations at no cost to the employee.</a:t>
            </a:r>
          </a:p>
          <a:p>
            <a:endParaRPr lang="en-US" dirty="0"/>
          </a:p>
          <a:p>
            <a:endParaRPr lang="en-US" dirty="0"/>
          </a:p>
          <a:p>
            <a:pPr fontAlgn="base"/>
            <a:r>
              <a:rPr lang="en-US" dirty="0"/>
              <a:t>(p) Recordkeeping. The employer shall retain written information regarding medical recommendations, fit testing, and the respirator program.</a:t>
            </a:r>
          </a:p>
          <a:p>
            <a:pPr fontAlgn="base"/>
            <a:r>
              <a:rPr lang="en-US" dirty="0"/>
              <a:t>(1) Records required by this section shall be maintained while the employee is required to use respiratory protection and for three years after the end of employment conditions requiring respiratory protection and shall be available for inspection by the employee, the Director, or commissioner.</a:t>
            </a:r>
          </a:p>
          <a:p>
            <a:pPr fontAlgn="base"/>
            <a:r>
              <a:rPr lang="en-US" dirty="0"/>
              <a:t>(2) Fit testing.</a:t>
            </a:r>
          </a:p>
          <a:p>
            <a:pPr fontAlgn="base"/>
            <a:r>
              <a:rPr lang="en-US" dirty="0"/>
              <a:t>(A) The employer shall establish a record of the qualitative and quantitative fit tests administered to an employee including:</a:t>
            </a:r>
          </a:p>
          <a:p>
            <a:pPr fontAlgn="base"/>
            <a:r>
              <a:rPr lang="en-US" dirty="0"/>
              <a:t>1. The name or identification of the employee tested;</a:t>
            </a:r>
          </a:p>
          <a:p>
            <a:pPr fontAlgn="base"/>
            <a:r>
              <a:rPr lang="en-US" dirty="0"/>
              <a:t>2. Type of fit test performed;</a:t>
            </a:r>
          </a:p>
          <a:p>
            <a:pPr fontAlgn="base"/>
            <a:r>
              <a:rPr lang="en-US" dirty="0"/>
              <a:t>3. Specific make, model, style, and size of respirator tested;</a:t>
            </a:r>
          </a:p>
          <a:p>
            <a:pPr fontAlgn="base"/>
            <a:r>
              <a:rPr lang="en-US" dirty="0"/>
              <a:t>4. Date of test; and</a:t>
            </a:r>
          </a:p>
          <a:p>
            <a:pPr fontAlgn="base"/>
            <a:r>
              <a:rPr lang="en-US" dirty="0"/>
              <a:t>5. The pass/fail results for qualitative fit testing or the fit factor and strip chart recording or other recording of the test results for QNFTs.</a:t>
            </a:r>
          </a:p>
          <a:p>
            <a:pPr fontAlgn="base"/>
            <a:r>
              <a:rPr lang="en-US" dirty="0"/>
              <a:t>(3) A written copy of the current respirator program shall be retained by the employer. Previous versions of the written respirator protection program shall be retained for three years.</a:t>
            </a:r>
          </a:p>
          <a:p>
            <a:pPr fontAlgn="base"/>
            <a:r>
              <a:rPr lang="en-US" dirty="0"/>
              <a:t>(4) Written information required to be retained under this subsection shall be made available upon request to employees falling under the respiratory protection program and to the commissioner or persons designated by the Director for review and copying.</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24</a:t>
            </a:fld>
            <a:endParaRPr lang="en-US"/>
          </a:p>
        </p:txBody>
      </p:sp>
    </p:spTree>
    <p:extLst>
      <p:ext uri="{BB962C8B-B14F-4D97-AF65-F5344CB8AC3E}">
        <p14:creationId xmlns:p14="http://schemas.microsoft.com/office/powerpoint/2010/main" val="4245449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Medical Evaluation. The employer shall ensure a medical evaluation is conducted to determine the employee’s ability to use a respirator before the employee is fit tested or required to use the respirator in the workplace. The employer may discontinue an employee’s medical evaluations when the employee is no longer required to use a respirator.</a:t>
            </a:r>
          </a:p>
          <a:p>
            <a:endParaRPr lang="en-US" dirty="0"/>
          </a:p>
          <a:p>
            <a:r>
              <a:rPr lang="en-US" dirty="0"/>
              <a:t>(1) Medical Evaluation Procedures.</a:t>
            </a:r>
          </a:p>
          <a:p>
            <a:endParaRPr lang="en-US" dirty="0"/>
          </a:p>
          <a:p>
            <a:r>
              <a:rPr lang="en-US" dirty="0"/>
              <a:t>(A) The employer shall identify a physician or other licensed health care professional (PLHCP) to perform medical evaluations using the medical questionnaire in subsection (q) or an equivalent form or an initial medical examination that obtains the same information as the medical questionnaire.</a:t>
            </a:r>
          </a:p>
          <a:p>
            <a:endParaRPr lang="en-US" dirty="0"/>
          </a:p>
          <a:p>
            <a:r>
              <a:rPr lang="en-US" dirty="0"/>
              <a:t>(B) The medical evaluation shall obtain the information requested by the questionnaire in subsection (q), sections 1 and 2.</a:t>
            </a:r>
          </a:p>
          <a:p>
            <a:endParaRPr lang="en-US" dirty="0"/>
          </a:p>
          <a:p>
            <a:r>
              <a:rPr lang="en-US" dirty="0"/>
              <a:t>(2) Follow-up Medical Examination.</a:t>
            </a:r>
          </a:p>
          <a:p>
            <a:endParaRPr lang="en-US" dirty="0"/>
          </a:p>
          <a:p>
            <a:r>
              <a:rPr lang="en-US" dirty="0"/>
              <a:t>(A) The employer shall ensure that a follow-up medical examination is provided when a PLHCP determines that there is a need for a follow-up medical examination.</a:t>
            </a:r>
          </a:p>
          <a:p>
            <a:endParaRPr lang="en-US" dirty="0"/>
          </a:p>
          <a:p>
            <a:r>
              <a:rPr lang="en-US" dirty="0"/>
              <a:t>(B) The follow-up medical examination shall include any medical tests, consultations, or diagnostic procedures that the PLHCP deems necessary to make a final determination.</a:t>
            </a:r>
          </a:p>
          <a:p>
            <a:endParaRPr lang="en-US" dirty="0"/>
          </a:p>
          <a:p>
            <a:r>
              <a:rPr lang="en-US" dirty="0"/>
              <a:t>(3) Administration of the Medical Questionnaire and Examinations.</a:t>
            </a:r>
          </a:p>
          <a:p>
            <a:endParaRPr lang="en-US" dirty="0"/>
          </a:p>
          <a:p>
            <a:r>
              <a:rPr lang="en-US" dirty="0"/>
              <a:t>(A) The medical questionnaire and examinations shall be administered confidentially during the employee’s normal working hours or</a:t>
            </a:r>
          </a:p>
          <a:p>
            <a:endParaRPr lang="en-US" dirty="0"/>
          </a:p>
          <a:p>
            <a:r>
              <a:rPr lang="en-US" dirty="0"/>
              <a:t>at a time and place convenient to the employee. The medical questionnaire shall be administered in a manner that ensures that the employee understands its content.</a:t>
            </a:r>
          </a:p>
          <a:p>
            <a:endParaRPr lang="en-US" dirty="0"/>
          </a:p>
          <a:p>
            <a:r>
              <a:rPr lang="en-US" dirty="0"/>
              <a:t>(B) The employer shall provide the employee with an opportunity to discuss the questionnaire and examination results with the PLHCP.</a:t>
            </a:r>
          </a:p>
          <a:p>
            <a:endParaRPr lang="en-US" dirty="0"/>
          </a:p>
          <a:p>
            <a:r>
              <a:rPr lang="en-US" dirty="0"/>
              <a:t>(4) Supplemental Information for the PLHCP.</a:t>
            </a:r>
          </a:p>
          <a:p>
            <a:endParaRPr lang="en-US" dirty="0"/>
          </a:p>
          <a:p>
            <a:r>
              <a:rPr lang="en-US" dirty="0"/>
              <a:t>(A) The employer shall provide the following information to the PLHCP before the PLHCP makes a recommendation concerning an employee’s ability to use a respirator:</a:t>
            </a:r>
          </a:p>
          <a:p>
            <a:endParaRPr lang="en-US" dirty="0"/>
          </a:p>
          <a:p>
            <a:r>
              <a:rPr lang="en-US" dirty="0"/>
              <a:t>1. The type and weight of the respirator to be used by the employee;</a:t>
            </a:r>
          </a:p>
          <a:p>
            <a:endParaRPr lang="en-US" dirty="0"/>
          </a:p>
          <a:p>
            <a:r>
              <a:rPr lang="en-US" dirty="0"/>
              <a:t>2. The duration and frequency of respirator use (including use for rescue and escape);</a:t>
            </a:r>
          </a:p>
          <a:p>
            <a:endParaRPr lang="en-US" dirty="0"/>
          </a:p>
          <a:p>
            <a:r>
              <a:rPr lang="en-US" dirty="0"/>
              <a:t>3. The expected physical work effort;</a:t>
            </a:r>
          </a:p>
          <a:p>
            <a:endParaRPr lang="en-US" dirty="0"/>
          </a:p>
          <a:p>
            <a:r>
              <a:rPr lang="en-US" dirty="0"/>
              <a:t>4. Additional protective clothing and equipment to be worn; and</a:t>
            </a:r>
          </a:p>
          <a:p>
            <a:endParaRPr lang="en-US" dirty="0"/>
          </a:p>
          <a:p>
            <a:r>
              <a:rPr lang="en-US" dirty="0"/>
              <a:t>5. Temperature and humidity extremes that may be encountered.</a:t>
            </a:r>
          </a:p>
          <a:p>
            <a:endParaRPr lang="en-US" dirty="0"/>
          </a:p>
          <a:p>
            <a:r>
              <a:rPr lang="en-US" dirty="0"/>
              <a:t>(B) The employer shall not be required to provide any supplemental information provided previously to the PLHCP regarding an employee for a subsequent medical evaluation if the information and the PLHCP remain the same. When the employer replaces a PLHCP, the employer shall ensure that the new PLHCP obtains the information specified in (4)(A)1-5 by having the documents transferred from the former PLHCP to the new PLHCP. Employers are not required to have employees medically reevaluated solely because a new PLHCP has been selected.</a:t>
            </a:r>
          </a:p>
          <a:p>
            <a:endParaRPr lang="en-US" dirty="0"/>
          </a:p>
          <a:p>
            <a:r>
              <a:rPr lang="en-US" dirty="0"/>
              <a:t>(C) The employer shall provide the PLHCP with a copy of the written respiratory protection program and a copy of this section.</a:t>
            </a:r>
          </a:p>
          <a:p>
            <a:endParaRPr lang="en-US" dirty="0"/>
          </a:p>
          <a:p>
            <a:r>
              <a:rPr lang="en-US" dirty="0"/>
              <a:t>(5) Medical Determination.</a:t>
            </a:r>
          </a:p>
          <a:p>
            <a:endParaRPr lang="en-US" dirty="0"/>
          </a:p>
          <a:p>
            <a:r>
              <a:rPr lang="en-US" dirty="0"/>
              <a:t>(A) The employer shall obtain a written medical recommendation from the PLHCP regarding the employee’s ability to use the respirator. The written medical recommendation shall be provided on the form in subsection (s) or provide substantially the same information as follows:</a:t>
            </a:r>
          </a:p>
          <a:p>
            <a:endParaRPr lang="en-US" dirty="0"/>
          </a:p>
          <a:p>
            <a:r>
              <a:rPr lang="en-US" dirty="0"/>
              <a:t>1. Any limitations on respirator use related to the medical condition of the employee, or relating to the workplace conditions in which the respirator will be used, including whether or not the employee is medically able to use the respirator;</a:t>
            </a:r>
          </a:p>
          <a:p>
            <a:endParaRPr lang="en-US" dirty="0"/>
          </a:p>
          <a:p>
            <a:r>
              <a:rPr lang="en-US" dirty="0"/>
              <a:t>2. The need, if any, for follow-up medical evaluations; and</a:t>
            </a:r>
          </a:p>
          <a:p>
            <a:endParaRPr lang="en-US" dirty="0"/>
          </a:p>
          <a:p>
            <a:r>
              <a:rPr lang="en-US" dirty="0"/>
              <a:t>3. A statement that the PLHCP has provided the employee with a copy of the PLHCP’s written medical recommendation.</a:t>
            </a:r>
          </a:p>
          <a:p>
            <a:endParaRPr lang="en-US" dirty="0"/>
          </a:p>
          <a:p>
            <a:r>
              <a:rPr lang="en-US" dirty="0"/>
              <a:t>(B) If a negative pressure respirator is to be used and the PLHCP finds a medical condition that may place the employee’s health at increased risk, the employer shall either provide a powered air purifying respirator (PAPR) provided the PLHCP’s medical evaluation finds that the employee can use such a respirator or make changes in the workplace such that respiratory protection is not required. If a subsequent medical evaluation finds that the employee is medically able to use a negative pressure respirator, then the employer shall no longer be required to provide a PAPR.</a:t>
            </a:r>
          </a:p>
          <a:p>
            <a:endParaRPr lang="en-US" dirty="0"/>
          </a:p>
          <a:p>
            <a:r>
              <a:rPr lang="en-US" dirty="0"/>
              <a:t>(6) Additional Medical Evaluations. The employer shall provide additional medical evaluations that comply with the requirements of this section if:</a:t>
            </a:r>
          </a:p>
          <a:p>
            <a:endParaRPr lang="en-US" dirty="0"/>
          </a:p>
          <a:p>
            <a:r>
              <a:rPr lang="en-US" dirty="0"/>
              <a:t>(A) An employee reports medical signs or symptoms that are related to their ability to use a respirator;</a:t>
            </a:r>
          </a:p>
          <a:p>
            <a:endParaRPr lang="en-US" dirty="0"/>
          </a:p>
          <a:p>
            <a:r>
              <a:rPr lang="en-US" dirty="0"/>
              <a:t>(B) A PLHCP, supervisor, or the respirator program administrator informs the employer that an employee needs to be reevaluated;</a:t>
            </a:r>
          </a:p>
          <a:p>
            <a:endParaRPr lang="en-US" dirty="0"/>
          </a:p>
          <a:p>
            <a:r>
              <a:rPr lang="en-US" dirty="0"/>
              <a:t>(C) Information from the respiratory protection program administrator, including observations made during fit testing and program evaluation, indicates a need for employee reevaluation; or</a:t>
            </a:r>
          </a:p>
          <a:p>
            <a:endParaRPr lang="en-US" dirty="0"/>
          </a:p>
          <a:p>
            <a:r>
              <a:rPr lang="en-US" dirty="0"/>
              <a:t>(D) A change occurs in workplace conditions including, but not limited to, physical work effort, protective clothing, or temperature, that may result in a substantial increase in the physiological burden placed on an employee.</a:t>
            </a:r>
          </a:p>
          <a:p>
            <a:endParaRPr lang="en-US" dirty="0"/>
          </a:p>
          <a:p>
            <a:endParaRPr lang="en-US" dirty="0"/>
          </a:p>
          <a:p>
            <a:pPr fontAlgn="base"/>
            <a:r>
              <a:rPr lang="en-US" dirty="0"/>
              <a:t>(s) Medical Recommendation Form. A physician or other licensed health care professional’s report of evaluation and approval for respirator use must be on file with the employer before work requiring respirator use is allowed. The following or substantially similar statement from a physician is acceptable:</a:t>
            </a:r>
          </a:p>
          <a:p>
            <a:pPr fontAlgn="base"/>
            <a:r>
              <a:rPr lang="en-US" dirty="0"/>
              <a:t>On ______________________, I evaluated ________________________________.</a:t>
            </a:r>
          </a:p>
          <a:p>
            <a:pPr fontAlgn="base"/>
            <a:r>
              <a:rPr lang="en-US" dirty="0"/>
              <a:t>                        Date                                                                   Patient’s name</a:t>
            </a:r>
          </a:p>
          <a:p>
            <a:pPr fontAlgn="base"/>
            <a:r>
              <a:rPr lang="en-US" dirty="0"/>
              <a:t>At this time there (are)/(are not) medical contraindications to the employee named above wearing a respirator while working in potential pesticide exposure environments. The patient (does)/(does not) require further medical evaluation at this time. Any restrictions to wearing a respirator or to the type of respiratory protection are given below.</a:t>
            </a:r>
          </a:p>
          <a:p>
            <a:pPr fontAlgn="base"/>
            <a:r>
              <a:rPr lang="en-US" dirty="0"/>
              <a:t>_____________________________________________________________________________________________________________________________</a:t>
            </a:r>
          </a:p>
          <a:p>
            <a:pPr fontAlgn="base"/>
            <a:r>
              <a:rPr lang="en-US" dirty="0"/>
              <a:t>____________________________________________________________________________________________________________</a:t>
            </a:r>
          </a:p>
          <a:p>
            <a:pPr fontAlgn="base"/>
            <a:r>
              <a:rPr lang="en-US" dirty="0"/>
              <a:t>I have provided the above-named patient with a copy of this form.</a:t>
            </a:r>
          </a:p>
          <a:p>
            <a:pPr fontAlgn="base"/>
            <a:r>
              <a:rPr lang="en-US" dirty="0"/>
              <a:t>______________________________            __________________</a:t>
            </a:r>
          </a:p>
          <a:p>
            <a:pPr fontAlgn="base"/>
            <a:r>
              <a:rPr lang="en-US" dirty="0"/>
              <a:t>Physician                                                                 Date</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25</a:t>
            </a:fld>
            <a:endParaRPr lang="en-US"/>
          </a:p>
        </p:txBody>
      </p:sp>
    </p:spTree>
    <p:extLst>
      <p:ext uri="{BB962C8B-B14F-4D97-AF65-F5344CB8AC3E}">
        <p14:creationId xmlns:p14="http://schemas.microsoft.com/office/powerpoint/2010/main" val="339487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Fit Testing. The employer shall assure that employees using a tight-fitting </a:t>
            </a:r>
            <a:r>
              <a:rPr lang="en-US" dirty="0" err="1"/>
              <a:t>facepiece</a:t>
            </a:r>
            <a:r>
              <a:rPr lang="en-US" dirty="0"/>
              <a:t> respirator pass an appropriate qualitative fit test (QLFT) or quantitative fit test (QNFT).</a:t>
            </a:r>
          </a:p>
          <a:p>
            <a:r>
              <a:rPr lang="en-US" dirty="0"/>
              <a:t>(1) The employer shall ensure that an employee using a tight-fitting </a:t>
            </a:r>
            <a:r>
              <a:rPr lang="en-US" dirty="0" err="1"/>
              <a:t>facepiece</a:t>
            </a:r>
            <a:r>
              <a:rPr lang="en-US" dirty="0"/>
              <a:t> respirator is fit tested before initial use of the respirator, whenever a different respirator </a:t>
            </a:r>
            <a:r>
              <a:rPr lang="en-US" dirty="0" err="1"/>
              <a:t>facepiece</a:t>
            </a:r>
            <a:r>
              <a:rPr lang="en-US" dirty="0"/>
              <a:t> (size, style, model or make) is used, and at least annually thereafter.</a:t>
            </a:r>
          </a:p>
          <a:p>
            <a:r>
              <a:rPr lang="en-US" dirty="0"/>
              <a:t>(2) The employer shall conduct an additional fit test whenever the employee reports, or the employer, PLHCP, supervisor, or respirator program administrator makes visual observations of changes in the employee’s physical condition that could affect respirator fit. Such conditions include, but are not limited to, facial scarring, dental changes, cosmetic surgery, or an obvious change in body weight.</a:t>
            </a:r>
          </a:p>
          <a:p>
            <a:r>
              <a:rPr lang="en-US" dirty="0"/>
              <a:t>(3) If after passing a QLFT or QNFT, the employee subsequently notifies the employer, PLHCP, supervisor, or respirator program administrator that the fit of the respirator is unacceptable, the employee shall be given a reasonable opportunity to select a different respirator </a:t>
            </a:r>
            <a:r>
              <a:rPr lang="en-US" dirty="0" err="1"/>
              <a:t>facepiece</a:t>
            </a:r>
            <a:r>
              <a:rPr lang="en-US" dirty="0"/>
              <a:t> and to be retested.</a:t>
            </a:r>
          </a:p>
          <a:p>
            <a:r>
              <a:rPr lang="en-US" dirty="0"/>
              <a:t>(4) The fit test shall be administered using either the Cal/OSHA-accepted QLFT or QNFT protocols (Title 8, California Code of Regulations, section 5144, Appendix A), or as recommended by the manufacturer of the respirator, if such recommendations are in accordance with Title 8 CCR section 5144, Appendix A, Part II. QLFT is acceptable for all negative-pressure tight-fitting half or full </a:t>
            </a:r>
            <a:r>
              <a:rPr lang="en-US" dirty="0" err="1"/>
              <a:t>facepiece</a:t>
            </a:r>
            <a:r>
              <a:rPr lang="en-US" dirty="0"/>
              <a:t> respirators used in the application of pesticides.</a:t>
            </a:r>
          </a:p>
          <a:p>
            <a:r>
              <a:rPr lang="en-US" dirty="0"/>
              <a:t>(5) If the fit factor, as determined through a Cal/OSHA-accepted QNFT protocol (Title 8, California Code of Regulations, section 5144, Appendix A), is equal to or greater than 100 for tight-fitting half </a:t>
            </a:r>
            <a:r>
              <a:rPr lang="en-US" dirty="0" err="1"/>
              <a:t>facepieces</a:t>
            </a:r>
            <a:r>
              <a:rPr lang="en-US" dirty="0"/>
              <a:t>, or equal to or greater than 500 for tight-fitting full </a:t>
            </a:r>
            <a:r>
              <a:rPr lang="en-US" dirty="0" err="1"/>
              <a:t>facepieces</a:t>
            </a:r>
            <a:r>
              <a:rPr lang="en-US" dirty="0"/>
              <a:t>, the QNFT has been passed with that respirator.</a:t>
            </a:r>
          </a:p>
          <a:p>
            <a:r>
              <a:rPr lang="en-US" dirty="0"/>
              <a:t>(6) Fit testing of tight-fitting atmosphere-supplying respirators and tight-fitting powered air-purifying respirators shall be accomplished by performing quantitative or qualitative fit testing in the negative pressure mode, regardless of the mode of operation (negative or positive pressure) that is used for respiratory protection.</a:t>
            </a:r>
          </a:p>
          <a:p>
            <a:r>
              <a:rPr lang="en-US" dirty="0"/>
              <a:t>(A) Qualitative fit testing of these respirators shall be accomplished by temporarily converting the respirator user’s actual </a:t>
            </a:r>
            <a:r>
              <a:rPr lang="en-US" dirty="0" err="1"/>
              <a:t>facepiece</a:t>
            </a:r>
            <a:r>
              <a:rPr lang="en-US" dirty="0"/>
              <a:t> into a negative pressure respirator with appropriate filters, or by using an identical negative pressure air-purifying respirator </a:t>
            </a:r>
            <a:r>
              <a:rPr lang="en-US" dirty="0" err="1"/>
              <a:t>facepiece</a:t>
            </a:r>
            <a:r>
              <a:rPr lang="en-US" dirty="0"/>
              <a:t> with the same sealing surfaces as a surrogate for the atmosphere-supplying or powered air-purifying respirator </a:t>
            </a:r>
            <a:r>
              <a:rPr lang="en-US" dirty="0" err="1"/>
              <a:t>facepiece</a:t>
            </a:r>
            <a:r>
              <a:rPr lang="en-US" dirty="0"/>
              <a:t>.</a:t>
            </a:r>
          </a:p>
          <a:p>
            <a:r>
              <a:rPr lang="en-US" dirty="0"/>
              <a:t>(B) Quantitative fit testing of these respirators shall be accomplished by modifying the </a:t>
            </a:r>
            <a:r>
              <a:rPr lang="en-US" dirty="0" err="1"/>
              <a:t>facepiece</a:t>
            </a:r>
            <a:r>
              <a:rPr lang="en-US" dirty="0"/>
              <a:t> to allow sampling inside the </a:t>
            </a:r>
            <a:r>
              <a:rPr lang="en-US" dirty="0" err="1"/>
              <a:t>facepiece</a:t>
            </a:r>
            <a:r>
              <a:rPr lang="en-US" dirty="0"/>
              <a:t> in the breathing zone of the user, midway between the nose and mouth. This requirement shall be accomplished by installing a permanent sampling probe onto a surrogate </a:t>
            </a:r>
            <a:r>
              <a:rPr lang="en-US" dirty="0" err="1"/>
              <a:t>facepiece</a:t>
            </a:r>
            <a:r>
              <a:rPr lang="en-US" dirty="0"/>
              <a:t>, or by using a sampling adapter designed to temporarily provide a means of sampling air from inside the </a:t>
            </a:r>
            <a:r>
              <a:rPr lang="en-US" dirty="0" err="1"/>
              <a:t>facepiece</a:t>
            </a:r>
            <a:r>
              <a:rPr lang="en-US" dirty="0"/>
              <a:t>.</a:t>
            </a:r>
          </a:p>
          <a:p>
            <a:r>
              <a:rPr lang="en-US" dirty="0"/>
              <a:t>(C) Any modifications to the respirator </a:t>
            </a:r>
            <a:r>
              <a:rPr lang="en-US" dirty="0" err="1"/>
              <a:t>facepiece</a:t>
            </a:r>
            <a:r>
              <a:rPr lang="en-US" dirty="0"/>
              <a:t> for fit testing shall be completely removed, and the </a:t>
            </a:r>
            <a:r>
              <a:rPr lang="en-US" dirty="0" err="1"/>
              <a:t>facepiece</a:t>
            </a:r>
            <a:r>
              <a:rPr lang="en-US" dirty="0"/>
              <a:t> restored to NIOSH-approved configuration, before that </a:t>
            </a:r>
            <a:r>
              <a:rPr lang="en-US" dirty="0" err="1"/>
              <a:t>facepiece</a:t>
            </a:r>
            <a:r>
              <a:rPr lang="en-US" dirty="0"/>
              <a:t> can be used in the workplace.</a:t>
            </a:r>
          </a:p>
          <a:p>
            <a:endParaRPr lang="en-US" dirty="0"/>
          </a:p>
          <a:p>
            <a:r>
              <a:rPr lang="en-US" dirty="0"/>
              <a:t>(p) Recordkeeping. The employer shall retain written information regarding medical recommendations, fit testing, and the respirator program.</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26</a:t>
            </a:fld>
            <a:endParaRPr lang="en-US"/>
          </a:p>
        </p:txBody>
      </p:sp>
    </p:spTree>
    <p:extLst>
      <p:ext uri="{BB962C8B-B14F-4D97-AF65-F5344CB8AC3E}">
        <p14:creationId xmlns:p14="http://schemas.microsoft.com/office/powerpoint/2010/main" val="2344022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(1) The employer shall ensure that all respirators are inspected before each use and during cleaning, and that:</a:t>
            </a:r>
          </a:p>
          <a:p>
            <a:pPr fontAlgn="base"/>
            <a:r>
              <a:rPr lang="en-US" dirty="0"/>
              <a:t>(A) Routine-use respirator inspections include the following:</a:t>
            </a:r>
          </a:p>
          <a:p>
            <a:pPr fontAlgn="base"/>
            <a:r>
              <a:rPr lang="en-US" dirty="0"/>
              <a:t>1. A check of respirator function, tightness of connections, and the condition of the various parts including, but not limited to, the </a:t>
            </a:r>
            <a:r>
              <a:rPr lang="en-US" dirty="0" err="1"/>
              <a:t>facepiece</a:t>
            </a:r>
            <a:r>
              <a:rPr lang="en-US" dirty="0"/>
              <a:t>, head straps, valves, connecting tube, and cartridges, canisters or filters;</a:t>
            </a:r>
          </a:p>
          <a:p>
            <a:pPr fontAlgn="base"/>
            <a:r>
              <a:rPr lang="en-US" dirty="0"/>
              <a:t>2.A check of elastomeric parts for pliability and signs of deterioration; and</a:t>
            </a:r>
          </a:p>
          <a:p>
            <a:pPr fontAlgn="base"/>
            <a:r>
              <a:rPr lang="en-US" dirty="0"/>
              <a:t>3. SCBA air cylinders are checked to ensure that at least one routine use SCBA air cylinder is charged to 80 percent of the manufacturer's recommended pressure level at the beginning of the workday.</a:t>
            </a:r>
          </a:p>
          <a:p>
            <a:pPr fontAlgn="base"/>
            <a:r>
              <a:rPr lang="en-US" dirty="0"/>
              <a:t>(B) Emergency-use or second respirators are checked to ensure that the air cylinders are maintained at 100 percent of manufacturer’s recommended capacity just prior to each use of a pesticide requiring their presence.</a:t>
            </a:r>
          </a:p>
          <a:p>
            <a:pPr fontAlgn="base"/>
            <a:r>
              <a:rPr lang="en-US" dirty="0"/>
              <a:t>(C) Emergency-use respirators are also inspected at least monthly according to the routine-use inspection criteria, manufacturer’s recommendations, and include performance of the following:</a:t>
            </a:r>
          </a:p>
          <a:p>
            <a:pPr fontAlgn="base"/>
            <a:r>
              <a:rPr lang="en-US" dirty="0"/>
              <a:t>1. A check for proper function;</a:t>
            </a:r>
          </a:p>
          <a:p>
            <a:pPr fontAlgn="base"/>
            <a:r>
              <a:rPr lang="en-US" dirty="0"/>
              <a:t>2. A certification that documents the date the inspection was performed, the name (or signature) of the person who made the inspection, the findings, required remedial action, and a serial number or other means of identifying the inspected respirator; and that this information is included on a tag or label that is attached to the storage compartment for the respirator or is kept with the respirator. This information shall be maintained until replaced following a subsequent certification; and</a:t>
            </a:r>
          </a:p>
          <a:p>
            <a:pPr fontAlgn="base"/>
            <a:r>
              <a:rPr lang="en-US" dirty="0"/>
              <a:t>3. A check for properly functioning SCBA regulator and warning devices.</a:t>
            </a:r>
          </a:p>
          <a:p>
            <a:pPr fontAlgn="base"/>
            <a:r>
              <a:rPr lang="en-US" dirty="0"/>
              <a:t>(D) Escape-only respirators must be inspected according to the routine-use inspection criteria, and before being brought into the workplace for use.</a:t>
            </a:r>
          </a:p>
          <a:p>
            <a:pPr fontAlgn="base"/>
            <a:r>
              <a:rPr lang="en-US" dirty="0"/>
              <a:t>(2) The employer shall ensure that respirators that fail an inspection or are otherwise found to be defective shall be removed from service, and discarded, repaired, or adjusted in accordance with the following procedures:</a:t>
            </a:r>
          </a:p>
          <a:p>
            <a:pPr fontAlgn="base"/>
            <a:r>
              <a:rPr lang="en-US" dirty="0"/>
              <a:t>(A) Repairs or adjustments to respirators shall be made only by persons appropriately trained to perform such operations and shall use only the respirator manufacturer’s NIOSH-approved parts designed for the respirator;</a:t>
            </a:r>
          </a:p>
          <a:p>
            <a:pPr fontAlgn="base"/>
            <a:r>
              <a:rPr lang="en-US" dirty="0"/>
              <a:t>(B) Repairs shall be made according to the manufacturer’s recommendations and specifications for the type and extent of repairs to be performed; and</a:t>
            </a:r>
          </a:p>
          <a:p>
            <a:pPr fontAlgn="base"/>
            <a:r>
              <a:rPr lang="en-US" dirty="0"/>
              <a:t>(C) Reducing and admission valves, regulators, and alarms shall be adjusted or repaired only by the manufacturer or a technician trained by the manufacturer.</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27</a:t>
            </a:fld>
            <a:endParaRPr lang="en-US"/>
          </a:p>
        </p:txBody>
      </p:sp>
    </p:spTree>
    <p:extLst>
      <p:ext uri="{BB962C8B-B14F-4D97-AF65-F5344CB8AC3E}">
        <p14:creationId xmlns:p14="http://schemas.microsoft.com/office/powerpoint/2010/main" val="3689571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Respirators are stored to protect them from damage, contamination, dust, sunlight, extreme temperatures, excessive moisture, and damaging chemicals. Respirators shall be packed or stored to prevent deformation of the </a:t>
            </a:r>
            <a:r>
              <a:rPr lang="en-US" dirty="0" err="1"/>
              <a:t>facepiece</a:t>
            </a:r>
            <a:r>
              <a:rPr lang="en-US" dirty="0"/>
              <a:t> and exhalation valve.</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28</a:t>
            </a:fld>
            <a:endParaRPr lang="en-US"/>
          </a:p>
        </p:txBody>
      </p:sp>
    </p:spTree>
    <p:extLst>
      <p:ext uri="{BB962C8B-B14F-4D97-AF65-F5344CB8AC3E}">
        <p14:creationId xmlns:p14="http://schemas.microsoft.com/office/powerpoint/2010/main" val="2056747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If the employer determines that any voluntary respirator use is permissible, the employer shall provide the respirator users with the information contained in subsection (r) and display this information alongside the display of either the Hazard Communication Information for Employees Handling Pesticides in Agricultural Settings (Pesticide Safety Information Series leaflet A-8), or Hazard Communication Information for Employees Handling Pesticides in </a:t>
            </a:r>
            <a:r>
              <a:rPr lang="en-US" dirty="0" err="1"/>
              <a:t>Noncrop</a:t>
            </a:r>
            <a:r>
              <a:rPr lang="en-US" dirty="0"/>
              <a:t> Settings (Pesticide Safety Information Series leaflet N-8), at a central location in the workplace.</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29</a:t>
            </a:fld>
            <a:endParaRPr lang="en-US"/>
          </a:p>
        </p:txBody>
      </p:sp>
    </p:spTree>
    <p:extLst>
      <p:ext uri="{BB962C8B-B14F-4D97-AF65-F5344CB8AC3E}">
        <p14:creationId xmlns:p14="http://schemas.microsoft.com/office/powerpoint/2010/main" val="45490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a:t>
            </a:r>
            <a:r>
              <a:rPr lang="en-US" b="1" baseline="0" dirty="0"/>
              <a:t> is the second half of the disclaimer. </a:t>
            </a:r>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3</a:t>
            </a:fld>
            <a:endParaRPr lang="en-US"/>
          </a:p>
        </p:txBody>
      </p:sp>
    </p:spTree>
    <p:extLst>
      <p:ext uri="{BB962C8B-B14F-4D97-AF65-F5344CB8AC3E}">
        <p14:creationId xmlns:p14="http://schemas.microsoft.com/office/powerpoint/2010/main" val="4057384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Whenever an employee mixes, loads, or applies a pesticide with the signal word "DANGER" or "WARNING" that contains an organophosphate or carbamate, for the commercial or research production of an agricultural plant commodity, the employer shall maintain use records that identify the employee, the name of the pesticide, and the date of use. The original or copies of documents otherwise required to be maintained by this chapter may be used to meet the requirements of this Section provided they contain the information required by this Section.</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30</a:t>
            </a:fld>
            <a:endParaRPr lang="en-US"/>
          </a:p>
        </p:txBody>
      </p:sp>
    </p:spTree>
    <p:extLst>
      <p:ext uri="{BB962C8B-B14F-4D97-AF65-F5344CB8AC3E}">
        <p14:creationId xmlns:p14="http://schemas.microsoft.com/office/powerpoint/2010/main" val="3458065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 Each employer who has an employee who regularly handles pesticides specified in (a) shall have a written agreement signed by a physician, that includes the names and addresses of both the physician providing the medical supervision and the employer responsible for the employees, stating that the physician has agreed to provide medical supervision and that the physician possesses a copy of, and is aware of the contents of the document "Medical Supervision of Pesticide Workers-Guidelines for Physicians" (available from the Office of Environmental Health Hazard Assessment). A copy of this agreement shall be given to the commissioner by the employer no later than when an employee begins to regularly handle pesticides specified in (a).</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31</a:t>
            </a:fld>
            <a:endParaRPr lang="en-US"/>
          </a:p>
        </p:txBody>
      </p:sp>
    </p:spTree>
    <p:extLst>
      <p:ext uri="{BB962C8B-B14F-4D97-AF65-F5344CB8AC3E}">
        <p14:creationId xmlns:p14="http://schemas.microsoft.com/office/powerpoint/2010/main" val="201775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(c) The employer’s responsibilities for medical supervision for employees regularly handling pesticides specified in (a) shall include the following: </a:t>
            </a:r>
          </a:p>
          <a:p>
            <a:pPr fontAlgn="base"/>
            <a:r>
              <a:rPr lang="en-US" dirty="0"/>
              <a:t>(1) All covered employees shall have baseline red cell and plasma cholinesterase determinations. Baseline values shall be verified every two years. For new employees, the medical supervisor may accept previously established baseline values if they are obtained in accordance with these regulations by the same laboratory methodology and are acceptable to the laboratory which will analyze the new employee’s blood samples.</a:t>
            </a:r>
          </a:p>
          <a:p>
            <a:pPr fontAlgn="base"/>
            <a:r>
              <a:rPr lang="en-US" dirty="0"/>
              <a:t>(2)(A) The employer shall ensure that each employee, not previously under medical supervision associated with that employer, has red cell and plasma cholinesterase determinations within three working days after the conclusion of each 30-day period in which pesticides specified in (a) are regularly handled.</a:t>
            </a:r>
          </a:p>
          <a:p>
            <a:pPr fontAlgn="base"/>
            <a:r>
              <a:rPr lang="en-US" dirty="0"/>
              <a:t>(B) After three tests at 30-day intervals, further periodic monitoring shall be at intervals specified in writing by the medical supervisor except for verification of baseline as specified in (1).</a:t>
            </a:r>
          </a:p>
          <a:p>
            <a:pPr fontAlgn="base"/>
            <a:r>
              <a:rPr lang="en-US" dirty="0"/>
              <a:t>(C) Where the medical supervisor has made no written recommendation for continued periodic monitoring, the testing interval shall be 60 days.</a:t>
            </a:r>
          </a:p>
          <a:p>
            <a:pPr fontAlgn="base"/>
            <a:r>
              <a:rPr lang="en-US" dirty="0"/>
              <a:t>(3) The employer shall keep a record of the agreement to provide medical supervision, use records, all recommendations received from the medical supervisor, and all results of cholinesterase tests required to be made on his/her employees by this Section or by the medical supervisor. Records required by this Section shall be maintained for three years and shall be available for inspection by the employee, the Director, commissioner, county health official, or state health official.</a:t>
            </a:r>
          </a:p>
          <a:p>
            <a:pPr fontAlgn="base"/>
            <a:r>
              <a:rPr lang="en-US" dirty="0"/>
              <a:t>(4) The employer shall follow the recommendations of the medical supervisor concerning matters of occupational health.</a:t>
            </a:r>
          </a:p>
          <a:p>
            <a:pPr fontAlgn="base"/>
            <a:r>
              <a:rPr lang="en-US" dirty="0"/>
              <a:t>(5) The employer shall post the name, address, and telephone number of the medical supervisor in a prominent place at the locale where the employee usually starts the workday; or if there is no locale where the employee usually starts the workday, at each worksite; or in each work vehicle.</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32</a:t>
            </a:fld>
            <a:endParaRPr lang="en-US"/>
          </a:p>
        </p:txBody>
      </p:sp>
    </p:spTree>
    <p:extLst>
      <p:ext uri="{BB962C8B-B14F-4D97-AF65-F5344CB8AC3E}">
        <p14:creationId xmlns:p14="http://schemas.microsoft.com/office/powerpoint/2010/main" val="2707501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The employer shall post the name, address, and telephone number of the medical supervisor in a prominent place at the locale where the employee usually starts the workday; or if there is no locale where the employee usually starts the workday, at each worksite; or in each work vehicle.</a:t>
            </a:r>
          </a:p>
        </p:txBody>
      </p:sp>
      <p:sp>
        <p:nvSpPr>
          <p:cNvPr id="4" name="Slide Number Placeholder 3"/>
          <p:cNvSpPr>
            <a:spLocks noGrp="1"/>
          </p:cNvSpPr>
          <p:nvPr>
            <p:ph type="sldNum" sz="quarter" idx="10"/>
          </p:nvPr>
        </p:nvSpPr>
        <p:spPr/>
        <p:txBody>
          <a:bodyPr/>
          <a:lstStyle/>
          <a:p>
            <a:fld id="{7528DD16-97EE-4ECB-AFF6-F2014C5D49E8}" type="slidenum">
              <a:rPr lang="en-US" smtClean="0"/>
              <a:t>33</a:t>
            </a:fld>
            <a:endParaRPr lang="en-US"/>
          </a:p>
        </p:txBody>
      </p:sp>
    </p:spTree>
    <p:extLst>
      <p:ext uri="{BB962C8B-B14F-4D97-AF65-F5344CB8AC3E}">
        <p14:creationId xmlns:p14="http://schemas.microsoft.com/office/powerpoint/2010/main" val="698024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(a) Except as provided in this Section and Sections 6400, 6414 and 6416, restricted materials shall be possessed or used only under permit of the commissioner or under his direct supervision, or under permit of the director in any county in which there is no commissioner.</a:t>
            </a:r>
          </a:p>
          <a:p>
            <a:pPr fontAlgn="base"/>
            <a:r>
              <a:rPr lang="en-US" dirty="0"/>
              <a:t>(b) The person named in a restricted material permit is authorized to retain possession, except for sale, of materials for which the permit was valid after such permit expires, provided they are stored in accordance with Sections 6670 and 6672.</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34</a:t>
            </a:fld>
            <a:endParaRPr lang="en-US"/>
          </a:p>
        </p:txBody>
      </p:sp>
    </p:spTree>
    <p:extLst>
      <p:ext uri="{BB962C8B-B14F-4D97-AF65-F5344CB8AC3E}">
        <p14:creationId xmlns:p14="http://schemas.microsoft.com/office/powerpoint/2010/main" val="687253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(b) Each person who controls the use of any property or premises is responsible for all containers or equipment on the property that hold, or have held, a pesticide. Unless all such containers are under his personal control so as to avoid contact by unauthorized persons, he shall:</a:t>
            </a:r>
          </a:p>
          <a:p>
            <a:pPr fontAlgn="base"/>
            <a:r>
              <a:rPr lang="en-US" dirty="0"/>
              <a:t>(1) Provide a person responsible to him to maintain such control over the containers at all times; or</a:t>
            </a:r>
          </a:p>
          <a:p>
            <a:pPr fontAlgn="base"/>
            <a:r>
              <a:rPr lang="en-US" dirty="0"/>
              <a:t>(2) Store all such containers in a locked enclosure, or in the case of liquid pesticides in a container larger than 55 gallons in capacity, the container shall have a locked closure. Either shall be adequate to prevent unauthorized persons from gaining access to any of the material.</a:t>
            </a:r>
          </a:p>
          <a:p>
            <a:pPr fontAlgn="base"/>
            <a:r>
              <a:rPr lang="en-US" dirty="0"/>
              <a:t> </a:t>
            </a:r>
          </a:p>
        </p:txBody>
      </p:sp>
      <p:sp>
        <p:nvSpPr>
          <p:cNvPr id="4" name="Slide Number Placeholder 3"/>
          <p:cNvSpPr>
            <a:spLocks noGrp="1"/>
          </p:cNvSpPr>
          <p:nvPr>
            <p:ph type="sldNum" sz="quarter" idx="10"/>
          </p:nvPr>
        </p:nvSpPr>
        <p:spPr/>
        <p:txBody>
          <a:bodyPr/>
          <a:lstStyle/>
          <a:p>
            <a:fld id="{7528DD16-97EE-4ECB-AFF6-F2014C5D49E8}" type="slidenum">
              <a:rPr lang="en-US" smtClean="0"/>
              <a:t>35</a:t>
            </a:fld>
            <a:endParaRPr lang="en-US"/>
          </a:p>
        </p:txBody>
      </p:sp>
    </p:spTree>
    <p:extLst>
      <p:ext uri="{BB962C8B-B14F-4D97-AF65-F5344CB8AC3E}">
        <p14:creationId xmlns:p14="http://schemas.microsoft.com/office/powerpoint/2010/main" val="1593080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Signs visible from any direction of probable approach shall be posted around all storage areas where containers that hold, or have held, pesticides required to be labeled with the signal words "warning" or "danger" are stored. Each sign shall be of such size that it is readable at a distance of 25 feet and be substantially as follows:</a:t>
            </a:r>
          </a:p>
          <a:p>
            <a:pPr fontAlgn="base"/>
            <a:r>
              <a:rPr lang="en-US" dirty="0"/>
              <a:t>DANGER</a:t>
            </a:r>
          </a:p>
          <a:p>
            <a:pPr fontAlgn="base"/>
            <a:r>
              <a:rPr lang="en-US" dirty="0"/>
              <a:t>POISON STORAGE AREA</a:t>
            </a:r>
          </a:p>
          <a:p>
            <a:pPr fontAlgn="base"/>
            <a:r>
              <a:rPr lang="en-US" dirty="0"/>
              <a:t>ALL UNAUTHORIZED PERSONS KEEP OUT</a:t>
            </a:r>
          </a:p>
          <a:p>
            <a:pPr fontAlgn="base"/>
            <a:r>
              <a:rPr lang="en-US" dirty="0"/>
              <a:t>KEEP DOOR LOCKED WHEN NOT IN USE</a:t>
            </a:r>
          </a:p>
          <a:p>
            <a:pPr fontAlgn="base"/>
            <a:r>
              <a:rPr lang="en-US" dirty="0"/>
              <a:t>The notice shall be repeated in an appropriate language other than English when it may reasonably be anticipated that persons who do not understand the English language will come to the enclosure.</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36</a:t>
            </a:fld>
            <a:endParaRPr lang="en-US"/>
          </a:p>
        </p:txBody>
      </p:sp>
    </p:spTree>
    <p:extLst>
      <p:ext uri="{BB962C8B-B14F-4D97-AF65-F5344CB8AC3E}">
        <p14:creationId xmlns:p14="http://schemas.microsoft.com/office/powerpoint/2010/main" val="657044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Except as provided in the Food and Agricultural Code pertaining to service containers, any container that holds, or has held, any pesticide, when stored or transported, shall carry the registrant's label. All lids or closures shall be securely tightened except when the procedure described in Section 6684 has been followed. This Section shall not apply to measuring devices that are not used to store or transport a pesticide.</a:t>
            </a:r>
          </a:p>
          <a:p>
            <a:pPr fontAlgn="base"/>
            <a:r>
              <a:rPr lang="en-US" dirty="0"/>
              <a:t> </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37</a:t>
            </a:fld>
            <a:endParaRPr lang="en-US"/>
          </a:p>
        </p:txBody>
      </p:sp>
    </p:spTree>
    <p:extLst>
      <p:ext uri="{BB962C8B-B14F-4D97-AF65-F5344CB8AC3E}">
        <p14:creationId xmlns:p14="http://schemas.microsoft.com/office/powerpoint/2010/main" val="1902796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What is a service container?</a:t>
            </a:r>
          </a:p>
          <a:p>
            <a:pPr fontAlgn="base"/>
            <a:endParaRPr lang="en-US" b="1" dirty="0"/>
          </a:p>
          <a:p>
            <a:pPr fontAlgn="base"/>
            <a:r>
              <a:rPr lang="en-US" b="1" dirty="0"/>
              <a:t>It is a container, other than the original labeled container of a registered pesticide provided by the registrant, that is utilized to hold, store, or transport the pesticide or the use-dilution of the pesticide. </a:t>
            </a:r>
          </a:p>
          <a:p>
            <a:pPr fontAlgn="base"/>
            <a:endParaRPr lang="en-US" b="1" dirty="0"/>
          </a:p>
          <a:p>
            <a:pPr fontAlgn="base"/>
            <a:r>
              <a:rPr lang="en-US" b="1" dirty="0"/>
              <a:t>It mush be labeled with:</a:t>
            </a:r>
          </a:p>
          <a:p>
            <a:pPr fontAlgn="base"/>
            <a:r>
              <a:rPr lang="en-US" b="1" dirty="0"/>
              <a:t>(a) The name and address of the person or firm responsible for the container;</a:t>
            </a:r>
          </a:p>
          <a:p>
            <a:pPr fontAlgn="base"/>
            <a:r>
              <a:rPr lang="en-US" b="1" dirty="0"/>
              <a:t>(b) The identity of the pesticide in the container; and</a:t>
            </a:r>
          </a:p>
          <a:p>
            <a:pPr fontAlgn="base"/>
            <a:r>
              <a:rPr lang="en-US" b="1" dirty="0"/>
              <a:t>(c) The word "Danger," "Warning," or "Caution," in accordance with the label on the original container.</a:t>
            </a:r>
          </a:p>
          <a:p>
            <a:endParaRPr lang="en-US" b="1" dirty="0"/>
          </a:p>
          <a:p>
            <a:endParaRPr lang="en-US" b="1" dirty="0"/>
          </a:p>
          <a:p>
            <a:r>
              <a:rPr lang="en-US" b="1" dirty="0"/>
              <a:t>Like</a:t>
            </a:r>
            <a:r>
              <a:rPr lang="en-US" b="1" baseline="0" dirty="0"/>
              <a:t> the picture I have shown here, I would see growers and PCBs have these types of laminated tags on their service containers. </a:t>
            </a:r>
            <a:endParaRPr lang="en-US" b="1" dirty="0"/>
          </a:p>
          <a:p>
            <a:pPr fontAlgn="base"/>
            <a:endParaRPr lang="en-US" dirty="0"/>
          </a:p>
          <a:p>
            <a:pPr fontAlgn="base"/>
            <a:endParaRPr lang="en-US" dirty="0"/>
          </a:p>
          <a:p>
            <a:pPr fontAlgn="base"/>
            <a:r>
              <a:rPr lang="en-US" dirty="0"/>
              <a:t>Service containers, other than those used by a person engaged in the business of farming when the containers are used on the property the person is farming, shall be labeled with:</a:t>
            </a:r>
          </a:p>
          <a:p>
            <a:pPr fontAlgn="base"/>
            <a:r>
              <a:rPr lang="en-US" dirty="0"/>
              <a:t>(a) The name and address of the person or firm responsible for the container;</a:t>
            </a:r>
          </a:p>
          <a:p>
            <a:pPr fontAlgn="base"/>
            <a:r>
              <a:rPr lang="en-US" dirty="0"/>
              <a:t>(b) The identity of the pesticide in the container; and</a:t>
            </a:r>
          </a:p>
          <a:p>
            <a:pPr fontAlgn="base"/>
            <a:r>
              <a:rPr lang="en-US" dirty="0"/>
              <a:t>(c) The word "Danger," "Warning," or "Caution," in accordance with the label on the original container.</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38</a:t>
            </a:fld>
            <a:endParaRPr lang="en-US"/>
          </a:p>
        </p:txBody>
      </p:sp>
    </p:spTree>
    <p:extLst>
      <p:ext uri="{BB962C8B-B14F-4D97-AF65-F5344CB8AC3E}">
        <p14:creationId xmlns:p14="http://schemas.microsoft.com/office/powerpoint/2010/main" val="3940917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the slide. Uncle Art 4840 in coffee can </a:t>
            </a:r>
          </a:p>
          <a:p>
            <a:endParaRPr lang="en-US" baseline="0" dirty="0"/>
          </a:p>
          <a:p>
            <a:r>
              <a:rPr lang="en-US" baseline="0" dirty="0"/>
              <a:t>This is practically dangerous around kids. </a:t>
            </a:r>
          </a:p>
          <a:p>
            <a:endParaRPr lang="en-US" baseline="0" dirty="0"/>
          </a:p>
          <a:p>
            <a:r>
              <a:rPr lang="en-US" baseline="0" dirty="0"/>
              <a:t>I lost count of the number of investigations that I did where someone would put pesticide into a water bottle and then someone, not knowing, would take a gulp, and then end up at the hospital. </a:t>
            </a:r>
          </a:p>
          <a:p>
            <a:endParaRPr lang="en-US" baseline="0" dirty="0"/>
          </a:p>
          <a:p>
            <a:r>
              <a:rPr lang="en-US" baseline="0" dirty="0"/>
              <a:t>Just as a side note, whenever someone sees a doctor due to a pesticide illness of exposure the dr. is required by law to report it to the local ag </a:t>
            </a:r>
            <a:r>
              <a:rPr lang="en-US" baseline="0" dirty="0" err="1"/>
              <a:t>comm</a:t>
            </a:r>
            <a:r>
              <a:rPr lang="en-US" baseline="0" dirty="0"/>
              <a:t> office. In turn, the ag </a:t>
            </a:r>
            <a:r>
              <a:rPr lang="en-US" baseline="0" dirty="0" err="1"/>
              <a:t>comm</a:t>
            </a:r>
            <a:r>
              <a:rPr lang="en-US" baseline="0" dirty="0"/>
              <a:t> office must conduct an investigation. </a:t>
            </a:r>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39</a:t>
            </a:fld>
            <a:endParaRPr lang="en-US"/>
          </a:p>
        </p:txBody>
      </p:sp>
    </p:spTree>
    <p:extLst>
      <p:ext uri="{BB962C8B-B14F-4D97-AF65-F5344CB8AC3E}">
        <p14:creationId xmlns:p14="http://schemas.microsoft.com/office/powerpoint/2010/main" val="3341143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will review the elements</a:t>
            </a:r>
            <a:r>
              <a:rPr lang="en-US" b="1" baseline="0" dirty="0"/>
              <a:t> that an inspector will look for while conducting a pesticide headquarter inspection and provide some practical solutions to keep you in compliance and your employees safe.</a:t>
            </a:r>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4</a:t>
            </a:fld>
            <a:endParaRPr lang="en-US"/>
          </a:p>
        </p:txBody>
      </p:sp>
    </p:spTree>
    <p:extLst>
      <p:ext uri="{BB962C8B-B14F-4D97-AF65-F5344CB8AC3E}">
        <p14:creationId xmlns:p14="http://schemas.microsoft.com/office/powerpoint/2010/main" val="3622404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Partially</a:t>
            </a:r>
            <a:r>
              <a:rPr lang="en-US" b="1" baseline="0" dirty="0"/>
              <a:t> fill container with water, shake, empty into spray tank. Repeat this process 2 more times for a total of 3.</a:t>
            </a:r>
          </a:p>
          <a:p>
            <a:endParaRPr lang="en-US" b="1" baseline="0" dirty="0"/>
          </a:p>
          <a:p>
            <a:r>
              <a:rPr lang="en-US" b="1" baseline="0" dirty="0"/>
              <a:t>Remember, you are supposed to do this after mixing, the rinsing solution is supposed to be poured into your spray tank. </a:t>
            </a:r>
            <a:endParaRPr lang="en-US" b="1" dirty="0"/>
          </a:p>
          <a:p>
            <a:endParaRPr lang="en-US" dirty="0"/>
          </a:p>
          <a:p>
            <a:endParaRPr lang="en-US" dirty="0"/>
          </a:p>
          <a:p>
            <a:r>
              <a:rPr lang="en-US" dirty="0"/>
              <a:t>(a) Except for containers to be returned to the registrant, each emptied container that has held less than 28 gallons of a liquid pesticide that is diluted for use shall be rinsed and drained by the user at time of use as follows:</a:t>
            </a:r>
          </a:p>
          <a:p>
            <a:endParaRPr lang="en-US" dirty="0"/>
          </a:p>
          <a:p>
            <a:r>
              <a:rPr lang="en-US" dirty="0"/>
              <a:t>(b)(1) Use the following amount of water or other designated spray carrier for each rinse.</a:t>
            </a:r>
          </a:p>
          <a:p>
            <a:endParaRPr lang="en-US" dirty="0"/>
          </a:p>
          <a:p>
            <a:r>
              <a:rPr lang="en-US" dirty="0"/>
              <a:t>Size of container</a:t>
            </a:r>
          </a:p>
          <a:p>
            <a:endParaRPr lang="en-US" dirty="0"/>
          </a:p>
          <a:p>
            <a:r>
              <a:rPr lang="en-US" dirty="0"/>
              <a:t>Amount of rinse medium</a:t>
            </a:r>
          </a:p>
          <a:p>
            <a:r>
              <a:rPr lang="en-US" dirty="0"/>
              <a:t>Less than 5 gallons	1/4 container volume</a:t>
            </a:r>
          </a:p>
          <a:p>
            <a:r>
              <a:rPr lang="en-US" dirty="0"/>
              <a:t>5 gallons or over	1/5 container volume</a:t>
            </a:r>
          </a:p>
          <a:p>
            <a:r>
              <a:rPr lang="en-US" dirty="0"/>
              <a:t>(2) Place required minimum amount of rinse medium in the container, replace closure securely, and agitate.</a:t>
            </a:r>
          </a:p>
          <a:p>
            <a:endParaRPr lang="en-US" dirty="0"/>
          </a:p>
          <a:p>
            <a:r>
              <a:rPr lang="en-US" dirty="0"/>
              <a:t>(3) Drain rinse solution from container into tank mix. Allow container to drain 30 seconds after normal emptying.</a:t>
            </a:r>
          </a:p>
          <a:p>
            <a:endParaRPr lang="en-US" dirty="0"/>
          </a:p>
          <a:p>
            <a:r>
              <a:rPr lang="en-US" dirty="0"/>
              <a:t>(4) Repeat (2) and (3) above a minimum of two times so as to provide a total of three rinses; or</a:t>
            </a:r>
          </a:p>
          <a:p>
            <a:endParaRPr lang="en-US" dirty="0"/>
          </a:p>
          <a:p>
            <a:r>
              <a:rPr lang="en-US" dirty="0"/>
              <a:t>(c)(1) Invert the emptied container over a nozzle located in the opening of the mix tank which is capable of rinsing all inner surfaces of the container.</a:t>
            </a:r>
          </a:p>
          <a:p>
            <a:endParaRPr lang="en-US" dirty="0"/>
          </a:p>
          <a:p>
            <a:r>
              <a:rPr lang="en-US" dirty="0"/>
              <a:t>(2) Activate the rinse nozzle allowing the rinse solution to drain into the tank. The rinse shall continue until the rinse solution appears clear and a minimum of one-half of the container volume of rinse medium has been used. A minimum of 15 pounds pressure per square inch shall be used for rinsing; or</a:t>
            </a:r>
          </a:p>
          <a:p>
            <a:endParaRPr lang="en-US" dirty="0"/>
          </a:p>
          <a:p>
            <a:r>
              <a:rPr lang="en-US" dirty="0"/>
              <a:t>(d) Other rinse methods, at least equal in effectiveness to the above, approved by the director.</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40</a:t>
            </a:fld>
            <a:endParaRPr lang="en-US"/>
          </a:p>
        </p:txBody>
      </p:sp>
    </p:spTree>
    <p:extLst>
      <p:ext uri="{BB962C8B-B14F-4D97-AF65-F5344CB8AC3E}">
        <p14:creationId xmlns:p14="http://schemas.microsoft.com/office/powerpoint/2010/main" val="3423454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28DD16-97EE-4ECB-AFF6-F2014C5D49E8}" type="slidenum">
              <a:rPr lang="en-US" smtClean="0"/>
              <a:t>41</a:t>
            </a:fld>
            <a:endParaRPr lang="en-US"/>
          </a:p>
        </p:txBody>
      </p:sp>
    </p:spTree>
    <p:extLst>
      <p:ext uri="{BB962C8B-B14F-4D97-AF65-F5344CB8AC3E}">
        <p14:creationId xmlns:p14="http://schemas.microsoft.com/office/powerpoint/2010/main" val="846594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a:t>
            </a:r>
            <a:r>
              <a:rPr lang="en-US" b="1" baseline="0" dirty="0"/>
              <a:t> h</a:t>
            </a:r>
            <a:r>
              <a:rPr lang="en-US" b="1" dirty="0"/>
              <a:t>eadquarter inspection is different than an application inspection.</a:t>
            </a:r>
            <a:r>
              <a:rPr lang="en-US" b="1" baseline="0" dirty="0"/>
              <a:t> Typically an application inspection is unplanned, the county inspector sees someone spraying and then stops. Most of the time a headquarter inspection is scheduled and you and the inspector decide on a meeting date and time. Headquarter inspections can be random, or sometimes they are a result of a violation that occurred during an application inspection. The form that I show here is the form the county inspector will use … they may have it in paper form or on a computer program. But, the elements of compliance are the same. I have included the link where you can access this form on the department of pesticide regulation's website. After this webinar, you may want to do a mock audit on your own program, </a:t>
            </a:r>
            <a:r>
              <a:rPr lang="en-US" b="1" baseline="0" dirty="0" err="1"/>
              <a:t>AgSafe</a:t>
            </a:r>
            <a:r>
              <a:rPr lang="en-US" b="1" baseline="0" dirty="0"/>
              <a:t> also offers this service. </a:t>
            </a:r>
            <a:endParaRPr lang="en-US" b="1" dirty="0"/>
          </a:p>
        </p:txBody>
      </p:sp>
      <p:sp>
        <p:nvSpPr>
          <p:cNvPr id="4" name="Slide Number Placeholder 3"/>
          <p:cNvSpPr>
            <a:spLocks noGrp="1"/>
          </p:cNvSpPr>
          <p:nvPr>
            <p:ph type="sldNum" sz="quarter" idx="10"/>
          </p:nvPr>
        </p:nvSpPr>
        <p:spPr/>
        <p:txBody>
          <a:bodyPr/>
          <a:lstStyle/>
          <a:p>
            <a:fld id="{7528DD16-97EE-4ECB-AFF6-F2014C5D49E8}" type="slidenum">
              <a:rPr lang="en-US" smtClean="0"/>
              <a:t>5</a:t>
            </a:fld>
            <a:endParaRPr lang="en-US"/>
          </a:p>
        </p:txBody>
      </p:sp>
    </p:spTree>
    <p:extLst>
      <p:ext uri="{BB962C8B-B14F-4D97-AF65-F5344CB8AC3E}">
        <p14:creationId xmlns:p14="http://schemas.microsoft.com/office/powerpoint/2010/main" val="74291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The first element</a:t>
            </a:r>
            <a:r>
              <a:rPr lang="en-US" b="1" baseline="0" dirty="0"/>
              <a:t> listed on the form is, do you have a valid permit to use and store pesticides? If you are spraying agricultural pesticides, a permit is required. The type of permit you need is dependent upon the types of pesticides that you are using. </a:t>
            </a:r>
          </a:p>
          <a:p>
            <a:endParaRPr lang="en-US" b="1" baseline="0" dirty="0"/>
          </a:p>
          <a:p>
            <a:r>
              <a:rPr lang="en-US" b="1" baseline="0" dirty="0"/>
              <a:t>If you do not need restricted materials, like 2,4-d or aluminum phosphide, you need an operator ID. If you need restricted materials, but you will only hire a licensed and registered pest control business, then you may want a “pest control business use only” permit. This type of permit allows you to spray non-restricted materials like round-up and hire a PCB to apply the restricted materials. If you or an employee of yours plans to do the applying of restricted materials then you need an restricted materials permit. </a:t>
            </a:r>
          </a:p>
          <a:p>
            <a:endParaRPr lang="en-US" b="1" baseline="0" dirty="0"/>
          </a:p>
          <a:p>
            <a:r>
              <a:rPr lang="en-US" b="1" baseline="0" dirty="0"/>
              <a:t>Prior to obtaining this type of permit you need to be certified. You can either obtain a private applicator card PAC, the salmon colored card shown here, or a qualified applicator certificate QAC or qualified applicator license QAL. Most of the time a private application card will suffice, if you do not plan on doing pest control work for hire. You can take the test for a PAC at you local agricultural commissioner’s office. To obtain your QAC or QAL you must test through the </a:t>
            </a:r>
            <a:r>
              <a:rPr lang="en-US" b="1" baseline="0" dirty="0" err="1"/>
              <a:t>dept</a:t>
            </a:r>
            <a:r>
              <a:rPr lang="en-US" b="1" baseline="0" dirty="0"/>
              <a:t> of pesticide regulation. </a:t>
            </a:r>
          </a:p>
          <a:p>
            <a:pPr fontAlgn="base"/>
            <a:endParaRPr lang="en-US" dirty="0"/>
          </a:p>
          <a:p>
            <a:pPr fontAlgn="base"/>
            <a:endParaRPr lang="en-US" b="0" i="1" dirty="0"/>
          </a:p>
          <a:p>
            <a:pPr fontAlgn="base"/>
            <a:r>
              <a:rPr lang="en-US" b="0" i="0" dirty="0">
                <a:solidFill>
                  <a:srgbClr val="00B050"/>
                </a:solidFill>
              </a:rPr>
              <a:t>(a) Except as provided in this Section and Sections 6400, 6414 and 6416, restricted materials shall be possessed or used only under permit of the commissioner or under his direct supervision, or under permit of the director in any county in which there is no commissioner.</a:t>
            </a:r>
          </a:p>
          <a:p>
            <a:pPr fontAlgn="base"/>
            <a:r>
              <a:rPr lang="en-US" b="0" i="0" dirty="0">
                <a:solidFill>
                  <a:srgbClr val="00B050"/>
                </a:solidFill>
              </a:rPr>
              <a:t>(b) The person named in a restricted material permit is authorized to retain possession, except for sale, of materials for which the permit was valid after such permit expires, provided they are stored in accordance with Sections 6670 and 6672.</a:t>
            </a:r>
          </a:p>
        </p:txBody>
      </p:sp>
      <p:sp>
        <p:nvSpPr>
          <p:cNvPr id="4" name="Slide Number Placeholder 3"/>
          <p:cNvSpPr>
            <a:spLocks noGrp="1"/>
          </p:cNvSpPr>
          <p:nvPr>
            <p:ph type="sldNum" sz="quarter" idx="10"/>
          </p:nvPr>
        </p:nvSpPr>
        <p:spPr/>
        <p:txBody>
          <a:bodyPr/>
          <a:lstStyle/>
          <a:p>
            <a:fld id="{7528DD16-97EE-4ECB-AFF6-F2014C5D49E8}" type="slidenum">
              <a:rPr lang="en-US" smtClean="0"/>
              <a:t>6</a:t>
            </a:fld>
            <a:endParaRPr lang="en-US"/>
          </a:p>
        </p:txBody>
      </p:sp>
    </p:spTree>
    <p:extLst>
      <p:ext uri="{BB962C8B-B14F-4D97-AF65-F5344CB8AC3E}">
        <p14:creationId xmlns:p14="http://schemas.microsoft.com/office/powerpoint/2010/main" val="4254359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Next is notice prior to application. Any person </a:t>
            </a:r>
            <a:r>
              <a:rPr lang="en-US" b="1" dirty="0"/>
              <a:t>performing pest control work</a:t>
            </a:r>
            <a:r>
              <a:rPr lang="en-US" b="1" baseline="0" dirty="0"/>
              <a:t> </a:t>
            </a:r>
            <a:r>
              <a:rPr lang="en-US" b="1" dirty="0"/>
              <a:t>must make sure that the operator of the property receives notice of the scheduled application. The notice must be made prior to the use of a pesticide and in enough time for the persons notified to take appropriate action. A notice of completion is also required for applications made for the production of an agricultural commodity. </a:t>
            </a:r>
          </a:p>
          <a:p>
            <a:endParaRPr lang="en-US" b="1" dirty="0"/>
          </a:p>
          <a:p>
            <a:r>
              <a:rPr lang="en-US" b="1" dirty="0"/>
              <a:t>An</a:t>
            </a:r>
            <a:r>
              <a:rPr lang="en-US" b="1" baseline="0" dirty="0"/>
              <a:t> example of this, if you are the grower and hire a pest control business to do the spraying, the pest control business must let the grower know when they plan on doing the application, so that the grower can then inform any employees or fieldworker that may walk within a ¼ mile of the field that will receive spraying. </a:t>
            </a:r>
            <a:endParaRPr lang="en-US" b="1" dirty="0"/>
          </a:p>
          <a:p>
            <a:endParaRPr lang="en-US" b="1" i="1" dirty="0"/>
          </a:p>
          <a:p>
            <a:r>
              <a:rPr lang="en-US" b="1" i="0" dirty="0"/>
              <a:t>You</a:t>
            </a:r>
            <a:r>
              <a:rPr lang="en-US" b="1" i="0" baseline="0" dirty="0"/>
              <a:t> need to have some type of system in place that so that you can not only answers the inspectors questions, but more importantly you don’t want anyone to mistakenly enter a treated field.</a:t>
            </a:r>
          </a:p>
          <a:p>
            <a:endParaRPr lang="en-US" b="1" i="0" baseline="0" dirty="0"/>
          </a:p>
          <a:p>
            <a:r>
              <a:rPr lang="en-US" b="1" i="0" baseline="0" dirty="0"/>
              <a:t>So how you do you accomplish this? What I found while I was inspecting was growers would start their day with a quick tailgate meeting informing everyone if a field have been sprayed or if any fields are planned to be sprayed that day. This way you and your employees can schedule work in areas away from the pesticide application. </a:t>
            </a:r>
          </a:p>
          <a:p>
            <a:endParaRPr lang="en-US" b="1" i="0" baseline="0" dirty="0"/>
          </a:p>
          <a:p>
            <a:r>
              <a:rPr lang="en-US" b="1" i="0" baseline="0" dirty="0"/>
              <a:t>You need to make your employees aware of:</a:t>
            </a:r>
          </a:p>
          <a:p>
            <a:r>
              <a:rPr lang="en-US" b="1" i="0" dirty="0"/>
              <a:t>The date of the scheduled application;</a:t>
            </a:r>
          </a:p>
          <a:p>
            <a:endParaRPr lang="en-US" b="1" i="0" dirty="0"/>
          </a:p>
          <a:p>
            <a:r>
              <a:rPr lang="en-US" b="1" i="0" dirty="0"/>
              <a:t>The location and description of the field to be treated;</a:t>
            </a:r>
          </a:p>
          <a:p>
            <a:endParaRPr lang="en-US" b="1" i="0" dirty="0"/>
          </a:p>
          <a:p>
            <a:r>
              <a:rPr lang="en-US" b="1" i="0" dirty="0"/>
              <a:t>The pesticide product name(s), U.S. EPA registration number(s), and active ingredient(s);</a:t>
            </a:r>
          </a:p>
          <a:p>
            <a:endParaRPr lang="en-US" b="1" i="0" dirty="0"/>
          </a:p>
          <a:p>
            <a:r>
              <a:rPr lang="en-US" b="1" i="0" dirty="0"/>
              <a:t>Spray adjuvant product name(s) and California registration number(s), if applicable;</a:t>
            </a:r>
          </a:p>
          <a:p>
            <a:endParaRPr lang="en-US" b="1" i="0" dirty="0"/>
          </a:p>
          <a:p>
            <a:r>
              <a:rPr lang="en-US" b="1" i="0" dirty="0"/>
              <a:t>The applicable restricted entry interval;</a:t>
            </a:r>
          </a:p>
          <a:p>
            <a:endParaRPr lang="en-US" b="1" i="0" dirty="0"/>
          </a:p>
          <a:p>
            <a:r>
              <a:rPr lang="en-US" b="1" i="0" dirty="0"/>
              <a:t>If the pesticide product labeling requires the posting of treated fields-and</a:t>
            </a:r>
          </a:p>
          <a:p>
            <a:endParaRPr lang="en-US" b="1" i="0" dirty="0"/>
          </a:p>
          <a:p>
            <a:r>
              <a:rPr lang="en-US" b="1" i="0" dirty="0"/>
              <a:t>Any other precautions printed on the pesticide product labeling, or included in applicable laws and regulations, related to the protection of employees or other persons during or after application.</a:t>
            </a:r>
          </a:p>
          <a:p>
            <a:endParaRPr lang="en-US" b="1" i="0" baseline="0" dirty="0"/>
          </a:p>
          <a:p>
            <a:r>
              <a:rPr lang="en-US" b="1" i="0" baseline="0" dirty="0"/>
              <a:t>Remember to check in with the PCB, they are required to let you know of their completion time so that you can observe the correct re-entry interval time period. We will discuss this more on the next slide.</a:t>
            </a:r>
            <a:endParaRPr lang="en-US" b="1" i="1" dirty="0"/>
          </a:p>
          <a:p>
            <a:endParaRPr lang="en-US" i="1" dirty="0"/>
          </a:p>
          <a:p>
            <a:endParaRPr lang="en-US" i="1" dirty="0"/>
          </a:p>
          <a:p>
            <a:endParaRPr lang="en-US" i="1" dirty="0"/>
          </a:p>
          <a:p>
            <a:r>
              <a:rPr lang="en-US" i="0" dirty="0"/>
              <a:t>(a) This subsection applies to the use of any pesticide for the commercial or research production of an agricultural plant commodity. Notifications required by this subsection must be given orally or in writing and completed prior to the use of any pesticide and in ample time for all subsequent notifications to be made and for all persons notified to take appropriate action. This time will differ depending on the circumstances of each notification.</a:t>
            </a:r>
          </a:p>
          <a:p>
            <a:endParaRPr lang="en-US" i="0" dirty="0"/>
          </a:p>
          <a:p>
            <a:r>
              <a:rPr lang="en-US" i="0" dirty="0"/>
              <a:t>(1) Each person performing pest control shall assure that the operator of the property to be treated receives notice of the scheduled application. The notice must be in a manner the person can understand and include:</a:t>
            </a:r>
          </a:p>
          <a:p>
            <a:endParaRPr lang="en-US" i="0" dirty="0"/>
          </a:p>
          <a:p>
            <a:r>
              <a:rPr lang="en-US" i="0" dirty="0"/>
              <a:t>(A) The date of the scheduled application;</a:t>
            </a:r>
          </a:p>
          <a:p>
            <a:endParaRPr lang="en-US" i="0" dirty="0"/>
          </a:p>
          <a:p>
            <a:r>
              <a:rPr lang="en-US" i="0" dirty="0"/>
              <a:t>(B) The location and description of the field to be treated;</a:t>
            </a:r>
          </a:p>
          <a:p>
            <a:endParaRPr lang="en-US" i="0" dirty="0"/>
          </a:p>
          <a:p>
            <a:r>
              <a:rPr lang="en-US" i="0" dirty="0"/>
              <a:t>(C) The pesticide product name(s), U.S. EPA registration number(s), and active ingredient(s);</a:t>
            </a:r>
          </a:p>
          <a:p>
            <a:endParaRPr lang="en-US" i="0" dirty="0"/>
          </a:p>
          <a:p>
            <a:r>
              <a:rPr lang="en-US" i="0" dirty="0"/>
              <a:t>(D) Spray adjuvant product name(s) and California registration number(s), if applicable;</a:t>
            </a:r>
          </a:p>
          <a:p>
            <a:endParaRPr lang="en-US" i="0" dirty="0"/>
          </a:p>
          <a:p>
            <a:r>
              <a:rPr lang="en-US" i="0" dirty="0"/>
              <a:t>(E) The applicable restricted entry interval;</a:t>
            </a:r>
          </a:p>
          <a:p>
            <a:endParaRPr lang="en-US" i="0" dirty="0"/>
          </a:p>
          <a:p>
            <a:r>
              <a:rPr lang="en-US" i="0" dirty="0"/>
              <a:t>(F) If the pesticide product labeling requires the posting of treated fields-and</a:t>
            </a:r>
          </a:p>
          <a:p>
            <a:endParaRPr lang="en-US" i="0" dirty="0"/>
          </a:p>
          <a:p>
            <a:r>
              <a:rPr lang="en-US" i="0" dirty="0"/>
              <a:t>(G) Any other precautions printed on the pesticide product labeling, or included in applicable laws and regulations, related to the protection of employees or other persons during or after application.</a:t>
            </a:r>
          </a:p>
          <a:p>
            <a:endParaRPr lang="en-US" i="0" dirty="0"/>
          </a:p>
          <a:p>
            <a:r>
              <a:rPr lang="en-US" i="0" dirty="0"/>
              <a:t>(2) If there is a change in the date of the scheduled application specified in (a)(1)(A), each person performing pest control shall assure that the operator of the property receives notice of this change prior to the application.</a:t>
            </a:r>
          </a:p>
          <a:p>
            <a:endParaRPr lang="en-US" i="0" dirty="0"/>
          </a:p>
          <a:p>
            <a:r>
              <a:rPr lang="en-US" i="0" dirty="0"/>
              <a:t>(3) The operator of the property shall assure that notice of the scheduled application is given to employees covered under section 6700 (which includes fieldworkers) and their employers working on the operator’s property except as provided in (a)(5). The operator of the property is not required to provide notice to persons who will apply the pesticide(s) or supervise the application for which the notice is intended.</a:t>
            </a:r>
          </a:p>
          <a:p>
            <a:endParaRPr lang="en-US" i="0" dirty="0"/>
          </a:p>
          <a:p>
            <a:r>
              <a:rPr lang="en-US" i="0" dirty="0"/>
              <a:t>(4) Any employer notified of a scheduled application by the operator of the property shall assure that notice of the scheduled application is given to his or her employees working on the operator’s property except as provided in (a)(5).</a:t>
            </a:r>
          </a:p>
          <a:p>
            <a:endParaRPr lang="en-US" i="0" dirty="0"/>
          </a:p>
          <a:p>
            <a:r>
              <a:rPr lang="en-US" i="0" dirty="0"/>
              <a:t>(5) The notice specified in subsections (a)(3) and (4) is not required to be given to an employee covered under section 6700 (which includes fieldworkers) or their employer if the operator of the property can assure that:</a:t>
            </a:r>
          </a:p>
          <a:p>
            <a:endParaRPr lang="en-US" i="0" dirty="0"/>
          </a:p>
          <a:p>
            <a:r>
              <a:rPr lang="en-US" i="0" dirty="0"/>
              <a:t>(A) The field to be treated is posted pursuant to section 6776(b-f), unless the pesticide product labeling requires both oral notification and the posting of treated fields; or</a:t>
            </a:r>
          </a:p>
          <a:p>
            <a:endParaRPr lang="en-US" i="0" dirty="0"/>
          </a:p>
          <a:p>
            <a:r>
              <a:rPr lang="en-US" i="0" dirty="0"/>
              <a:t>(B) From the start of the application and until the notice of completion pursuant to section 6619(c) is received, the employee or employer will not enter or walk within ¼ mile of the field to be treated.</a:t>
            </a:r>
          </a:p>
          <a:p>
            <a:endParaRPr lang="en-US" i="0" dirty="0"/>
          </a:p>
          <a:p>
            <a:r>
              <a:rPr lang="en-US" i="0" dirty="0"/>
              <a:t>(6) The operator of the property shall assure that notice is given to persons, other than those specified in subsection (a)(3), whom the operator of the property has prior knowledge that he or she will likely enter the field to be treated on the date of the application or while the restricted entry interval is in effect. This notice is not required when a field to be treated is posted as specified in section 6776(b-f).</a:t>
            </a:r>
          </a:p>
          <a:p>
            <a:r>
              <a:rPr lang="en-US" i="0" dirty="0"/>
              <a:t>(7) The notices specified in subsection (a)(3), (4), and (6) must be in a manner the person can understand and include:</a:t>
            </a:r>
          </a:p>
          <a:p>
            <a:endParaRPr lang="en-US" i="0" dirty="0"/>
          </a:p>
          <a:p>
            <a:r>
              <a:rPr lang="en-US" i="0" dirty="0"/>
              <a:t>(A) The date of the scheduled application;</a:t>
            </a:r>
          </a:p>
          <a:p>
            <a:endParaRPr lang="en-US" i="0" dirty="0"/>
          </a:p>
          <a:p>
            <a:r>
              <a:rPr lang="en-US" i="0" dirty="0"/>
              <a:t>(B) The location and description of the field to be treated: and</a:t>
            </a:r>
          </a:p>
          <a:p>
            <a:endParaRPr lang="en-US" i="0" dirty="0"/>
          </a:p>
          <a:p>
            <a:r>
              <a:rPr lang="en-US" i="0" dirty="0"/>
              <a:t>(C) Instructions not to enter the field to be treated until authorized by the operator of the property.</a:t>
            </a:r>
          </a:p>
          <a:p>
            <a:endParaRPr lang="en-US" i="0" dirty="0"/>
          </a:p>
          <a:p>
            <a:r>
              <a:rPr lang="en-US" i="0" dirty="0"/>
              <a:t>(8) If there is a change in the date of the scheduled application specified in (a)(7)(A), then a new notice must be provided to persons specified in (a)(3), (4), and (6) prior to the application.</a:t>
            </a:r>
          </a:p>
          <a:p>
            <a:endParaRPr lang="en-US" i="0" dirty="0"/>
          </a:p>
          <a:p>
            <a:r>
              <a:rPr lang="en-US" i="0" dirty="0"/>
              <a:t>(b) This subsection applies to the use of any pesticide for purposes other than the commercial or research production of an agricultural plant commodity. Notifications required by this subsection must be given orally or in writing and be completed prior to the use of any pesticide and in ample time for all subsequent notifications to be made and for all persons notified to take appropriate action. This time will differ depending on the circumstances of each notification.</a:t>
            </a:r>
          </a:p>
          <a:p>
            <a:endParaRPr lang="en-US" i="0" dirty="0"/>
          </a:p>
          <a:p>
            <a:r>
              <a:rPr lang="en-US" i="0" dirty="0"/>
              <a:t>(1) Each person performing pest control shall assure that the operator of the property receives notice of the scheduled application. The notice must be in a manner the person can understand and include:</a:t>
            </a:r>
          </a:p>
          <a:p>
            <a:endParaRPr lang="en-US" i="0" dirty="0"/>
          </a:p>
          <a:p>
            <a:r>
              <a:rPr lang="en-US" i="0" dirty="0"/>
              <a:t>(A) The date of the scheduled application;</a:t>
            </a:r>
          </a:p>
          <a:p>
            <a:endParaRPr lang="en-US" i="0" dirty="0"/>
          </a:p>
          <a:p>
            <a:r>
              <a:rPr lang="en-US" i="0" dirty="0"/>
              <a:t>(B) The identity of the pesticide (including spray adjuvants, if applicable) by brand or common chemical name; and</a:t>
            </a:r>
          </a:p>
          <a:p>
            <a:endParaRPr lang="en-US" i="0" dirty="0"/>
          </a:p>
          <a:p>
            <a:r>
              <a:rPr lang="en-US" i="0" dirty="0"/>
              <a:t>(C) Any other precautions printed on the pesticide product labeling or included in applicable laws or regulations related to the protection of employees or other persons during the application.</a:t>
            </a:r>
          </a:p>
          <a:p>
            <a:endParaRPr lang="en-US" i="0" dirty="0"/>
          </a:p>
          <a:p>
            <a:r>
              <a:rPr lang="en-US" i="0" dirty="0"/>
              <a:t>(2) The operator of property shall assure that notice is given to all persons who are on the property to be treated, or who may enter during the application or the period of time that any restrictions on entry are in effect, except for the persons who made or supervised the application for which the notice is intended. The notice must be in a manner the person can understand and include:</a:t>
            </a:r>
          </a:p>
          <a:p>
            <a:endParaRPr lang="en-US" i="0" dirty="0"/>
          </a:p>
          <a:p>
            <a:r>
              <a:rPr lang="en-US" i="0" dirty="0"/>
              <a:t>(A) The date of the scheduled application;</a:t>
            </a:r>
          </a:p>
          <a:p>
            <a:endParaRPr lang="en-US" i="0" dirty="0"/>
          </a:p>
          <a:p>
            <a:r>
              <a:rPr lang="en-US" i="0" dirty="0"/>
              <a:t>(B) The identity of the pesticide (including spray adjuvants, if applicable) by brand or common chemical name; and</a:t>
            </a:r>
          </a:p>
          <a:p>
            <a:endParaRPr lang="en-US" i="0" dirty="0"/>
          </a:p>
          <a:p>
            <a:r>
              <a:rPr lang="en-US" i="0" dirty="0"/>
              <a:t>(C) Precautions to be observed as printed on the pesticide product labeling or included in applicable laws or regulations related to the entry of the treated area.</a:t>
            </a:r>
          </a:p>
          <a:p>
            <a:endParaRPr lang="en-US" i="0" dirty="0"/>
          </a:p>
          <a:p>
            <a:r>
              <a:rPr lang="en-US" i="0" dirty="0"/>
              <a:t>(3) Compliance by licensed Structural Pest Control Operators with the notice requirements of Section 8538 of the Business and Professions Code meets the requirements of this subsection.</a:t>
            </a:r>
          </a:p>
          <a:p>
            <a:endParaRPr lang="en-US" i="0" dirty="0"/>
          </a:p>
          <a:p>
            <a:r>
              <a:rPr lang="en-US" i="0" dirty="0"/>
              <a:t>(4) Compliance by public agencies with the notice or barrier requirements of Section 12978 of the Food and Agricultural Code meets the notice requirements of this subsection.</a:t>
            </a:r>
          </a:p>
          <a:p>
            <a:endParaRPr lang="en-US" i="1" dirty="0"/>
          </a:p>
        </p:txBody>
      </p:sp>
      <p:sp>
        <p:nvSpPr>
          <p:cNvPr id="4" name="Slide Number Placeholder 3"/>
          <p:cNvSpPr>
            <a:spLocks noGrp="1"/>
          </p:cNvSpPr>
          <p:nvPr>
            <p:ph type="sldNum" sz="quarter" idx="10"/>
          </p:nvPr>
        </p:nvSpPr>
        <p:spPr/>
        <p:txBody>
          <a:bodyPr/>
          <a:lstStyle/>
          <a:p>
            <a:fld id="{7528DD16-97EE-4ECB-AFF6-F2014C5D49E8}" type="slidenum">
              <a:rPr lang="en-US" smtClean="0"/>
              <a:t>7</a:t>
            </a:fld>
            <a:endParaRPr lang="en-US"/>
          </a:p>
        </p:txBody>
      </p:sp>
    </p:spTree>
    <p:extLst>
      <p:ext uri="{BB962C8B-B14F-4D97-AF65-F5344CB8AC3E}">
        <p14:creationId xmlns:p14="http://schemas.microsoft.com/office/powerpoint/2010/main" val="145411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Any person applying pesticides for the production of an agricultural commodity must assure that the operator of the property receives notice of the scheduled application. The notice must be made within 24 hours of the completion of an application. </a:t>
            </a:r>
          </a:p>
          <a:p>
            <a:endParaRPr lang="en-US" b="1" dirty="0"/>
          </a:p>
          <a:p>
            <a:r>
              <a:rPr lang="en-US" b="1" dirty="0"/>
              <a:t>The notice</a:t>
            </a:r>
            <a:r>
              <a:rPr lang="en-US" b="1" baseline="0" dirty="0"/>
              <a:t> must include:</a:t>
            </a:r>
          </a:p>
          <a:p>
            <a:r>
              <a:rPr lang="en-US" b="1" i="1" dirty="0"/>
              <a:t>(1) The location of the property, including the site identification number, and acreage treated;</a:t>
            </a:r>
          </a:p>
          <a:p>
            <a:endParaRPr lang="en-US" b="1" i="1" dirty="0"/>
          </a:p>
          <a:p>
            <a:r>
              <a:rPr lang="en-US" b="1" i="1" dirty="0"/>
              <a:t>(2) The pesticide product name(s), U.S. EPA registration number(s) and active ingredient(s);</a:t>
            </a:r>
          </a:p>
          <a:p>
            <a:endParaRPr lang="en-US" b="1" i="1" dirty="0"/>
          </a:p>
          <a:p>
            <a:r>
              <a:rPr lang="en-US" b="1" i="1" dirty="0"/>
              <a:t>(3) Spray adjuvant product name(s) and California registration number(s), if applicable;</a:t>
            </a:r>
          </a:p>
          <a:p>
            <a:endParaRPr lang="en-US" b="1" i="1" dirty="0"/>
          </a:p>
          <a:p>
            <a:r>
              <a:rPr lang="en-US" b="1" i="1" dirty="0"/>
              <a:t>(4) The date and hour the application was completed; and</a:t>
            </a:r>
          </a:p>
          <a:p>
            <a:endParaRPr lang="en-US" b="1" i="1" dirty="0"/>
          </a:p>
          <a:p>
            <a:r>
              <a:rPr lang="en-US" b="1" i="1" dirty="0"/>
              <a:t>(5) The applicable reentry and pre-harvest intervals, unless a copy of a written recommendation for the subject application made by a licensed agricultural pest control adviser, properly completed, was given to the operator of the property treated.</a:t>
            </a:r>
          </a:p>
          <a:p>
            <a:endParaRPr lang="en-US" b="1" dirty="0"/>
          </a:p>
          <a:p>
            <a:endParaRPr lang="en-US" b="1" dirty="0"/>
          </a:p>
          <a:p>
            <a:r>
              <a:rPr lang="en-US" b="1" dirty="0"/>
              <a:t>If you</a:t>
            </a:r>
            <a:r>
              <a:rPr lang="en-US" b="1" baseline="0" dirty="0"/>
              <a:t> have a hired a PCB, they are required to notify you of the application completion time so you can then make your employees aware of the REI, restricted entry interval.</a:t>
            </a:r>
          </a:p>
          <a:p>
            <a:endParaRPr lang="en-US" b="1" baseline="0" dirty="0"/>
          </a:p>
          <a:p>
            <a:r>
              <a:rPr lang="en-US" b="1" baseline="0" dirty="0"/>
              <a:t>The REI is the</a:t>
            </a:r>
            <a:r>
              <a:rPr lang="en-US" b="1" dirty="0"/>
              <a:t> period of time after a field is treated with a pesticide during which restrictions on entry are in effect to protect persons from potential exposure to hazardous levels of pesticide residues. </a:t>
            </a:r>
          </a:p>
          <a:p>
            <a:endParaRPr lang="en-US" b="1" dirty="0"/>
          </a:p>
          <a:p>
            <a:r>
              <a:rPr lang="en-US" b="1" dirty="0"/>
              <a:t>The operator of the property and any PCB, farm labor contractor or other contractor hired by the operator of the property that have employees who are likely to enter a field while the REI is in effect must notify those employees. Handler and fieldworker employees who may walk within ¼ mile of a field during a REI are deemed in regulation as likely to enter. </a:t>
            </a:r>
          </a:p>
          <a:p>
            <a:endParaRPr lang="en-US" b="1" dirty="0"/>
          </a:p>
          <a:p>
            <a:r>
              <a:rPr lang="en-US" b="1" dirty="0"/>
              <a:t>You</a:t>
            </a:r>
            <a:r>
              <a:rPr lang="en-US" b="1" baseline="0" dirty="0"/>
              <a:t> must keep record of this for 2 years. </a:t>
            </a:r>
          </a:p>
          <a:p>
            <a:endParaRPr lang="en-US" b="1" baseline="0" dirty="0"/>
          </a:p>
          <a:p>
            <a:r>
              <a:rPr lang="en-US" b="1" baseline="0" dirty="0"/>
              <a:t>Again communication with your employees in regards to pesticide use is key. </a:t>
            </a:r>
            <a:endParaRPr lang="en-US" b="1" dirty="0"/>
          </a:p>
          <a:p>
            <a:endParaRPr lang="en-US" dirty="0"/>
          </a:p>
          <a:p>
            <a:r>
              <a:rPr lang="en-US" i="1" dirty="0"/>
              <a:t>(a) Any person applying pesticides for the commercial or research production of an agricultural plant commodity shall assure that the operator of the property treated receives notice, orally or in writing, and within 24 hours of completion of the pesticide application. This notice must include the following information:</a:t>
            </a:r>
          </a:p>
          <a:p>
            <a:endParaRPr lang="en-US" i="1" dirty="0"/>
          </a:p>
          <a:p>
            <a:r>
              <a:rPr lang="en-US" i="1" dirty="0"/>
              <a:t>(1) The location of the property, including the site identification number, and acreage treated;</a:t>
            </a:r>
          </a:p>
          <a:p>
            <a:endParaRPr lang="en-US" i="1" dirty="0"/>
          </a:p>
          <a:p>
            <a:r>
              <a:rPr lang="en-US" i="1" dirty="0"/>
              <a:t>(2) The pesticide product name(s), U.S. EPA registration number(s) and active ingredient(s);</a:t>
            </a:r>
          </a:p>
          <a:p>
            <a:endParaRPr lang="en-US" i="1" dirty="0"/>
          </a:p>
          <a:p>
            <a:r>
              <a:rPr lang="en-US" i="1" dirty="0"/>
              <a:t>(3) Spray adjuvant product name(s) and California registration number(s), if applicable;</a:t>
            </a:r>
          </a:p>
          <a:p>
            <a:endParaRPr lang="en-US" i="1" dirty="0"/>
          </a:p>
          <a:p>
            <a:r>
              <a:rPr lang="en-US" i="1" dirty="0"/>
              <a:t>(4) The date and hour the application was completed; and</a:t>
            </a:r>
          </a:p>
          <a:p>
            <a:endParaRPr lang="en-US" i="1" dirty="0"/>
          </a:p>
          <a:p>
            <a:r>
              <a:rPr lang="en-US" i="1" dirty="0"/>
              <a:t>(5) The applicable reentry and pre-harvest intervals, unless a copy of a written recommendation for the subject application made by a licensed agricultural pest control adviser, properly completed, was given to the operator of the property treated.</a:t>
            </a:r>
          </a:p>
          <a:p>
            <a:endParaRPr lang="en-US" i="1" dirty="0"/>
          </a:p>
          <a:p>
            <a:r>
              <a:rPr lang="en-US" i="1" dirty="0"/>
              <a:t>(b) The operator of the property treated shall maintain a written record of the application completion notice(s) he or she receives from the person applying the pesticide(s) by site.</a:t>
            </a:r>
          </a:p>
          <a:p>
            <a:endParaRPr lang="en-US" i="1" dirty="0"/>
          </a:p>
          <a:p>
            <a:r>
              <a:rPr lang="en-US" i="1" dirty="0"/>
              <a:t>(c) The operator of the property shall assure that notice of completed application is given to employees covered under section 6700 (which includes fieldworkers) and their employers except as provided in (e) .The operator of the property is not required to provide notice to persons who will apply the pesticide(s) or supervise the application for which the notice is intended.</a:t>
            </a:r>
          </a:p>
          <a:p>
            <a:endParaRPr lang="en-US" i="1" dirty="0"/>
          </a:p>
          <a:p>
            <a:r>
              <a:rPr lang="en-US" i="1" dirty="0"/>
              <a:t>(d) Any employer who receives the notice of completed application from the operator of the property shall assure that notice of completed application is given to his or her employees except as provided in (e).</a:t>
            </a:r>
          </a:p>
          <a:p>
            <a:endParaRPr lang="en-US" i="1" dirty="0"/>
          </a:p>
          <a:p>
            <a:r>
              <a:rPr lang="en-US" i="1" dirty="0"/>
              <a:t>(e) The notices specified in subsections (c) and (d) are not required to be given to an employee covered under section 6700 (which includes fieldworkers) or their employer if the operator of the property can assure that:</a:t>
            </a:r>
          </a:p>
          <a:p>
            <a:endParaRPr lang="en-US" i="1" dirty="0"/>
          </a:p>
          <a:p>
            <a:r>
              <a:rPr lang="en-US" i="1" dirty="0"/>
              <a:t>(1) The field is posted pursuant to section 6776(b-f), unless the pesticide product labeling requires both oral notification and posting of treated fields; or</a:t>
            </a:r>
          </a:p>
          <a:p>
            <a:endParaRPr lang="en-US" i="1" dirty="0"/>
          </a:p>
          <a:p>
            <a:r>
              <a:rPr lang="en-US" i="1" dirty="0"/>
              <a:t>(2) During the restricted entry interval, that employee or employer will not enter or walk within ¼ mile of the treated field.</a:t>
            </a:r>
          </a:p>
          <a:p>
            <a:endParaRPr lang="en-US" i="1" dirty="0"/>
          </a:p>
          <a:p>
            <a:r>
              <a:rPr lang="en-US" i="1" dirty="0"/>
              <a:t>(f) The notices specified in subsections (c) and (d) must be given orally or in writing and in a manner the person can understand and include:</a:t>
            </a:r>
          </a:p>
          <a:p>
            <a:endParaRPr lang="en-US" i="1" dirty="0"/>
          </a:p>
          <a:p>
            <a:r>
              <a:rPr lang="en-US" i="1" dirty="0"/>
              <a:t>(1) The location and description of the treated field;</a:t>
            </a:r>
          </a:p>
          <a:p>
            <a:endParaRPr lang="en-US" i="1" dirty="0"/>
          </a:p>
          <a:p>
            <a:r>
              <a:rPr lang="en-US" i="1" dirty="0"/>
              <a:t>(2) The time during which entry is restricted; and</a:t>
            </a:r>
          </a:p>
          <a:p>
            <a:endParaRPr lang="en-US" i="1" dirty="0"/>
          </a:p>
          <a:p>
            <a:r>
              <a:rPr lang="en-US" i="1" dirty="0"/>
              <a:t>(3) Instructions not to enter the treated field until the restricted entry interval has expired, except as provided in section 6770.</a:t>
            </a:r>
          </a:p>
          <a:p>
            <a:endParaRPr lang="en-US" i="1" dirty="0"/>
          </a:p>
          <a:p>
            <a:r>
              <a:rPr lang="en-US" i="1" dirty="0"/>
              <a:t>(g) The operator of the property shall assure that notice is given orally or in writing to persons, other than those specified in subsection (c), whom the operator of the property has prior knowledge that he or she will likely enter the treated field during the restricted entry interval. This notice is not required when a field is posted as specified in section 6776(b-f). The notice must be in a manner the person can understand and include:</a:t>
            </a:r>
          </a:p>
          <a:p>
            <a:endParaRPr lang="en-US" i="1" dirty="0"/>
          </a:p>
          <a:p>
            <a:r>
              <a:rPr lang="en-US" i="1" dirty="0"/>
              <a:t>(1) The location and description of the treated field;</a:t>
            </a:r>
          </a:p>
          <a:p>
            <a:endParaRPr lang="en-US" i="1" dirty="0"/>
          </a:p>
          <a:p>
            <a:r>
              <a:rPr lang="en-US" i="1" dirty="0"/>
              <a:t>(2) The time during which entry is restricted; and</a:t>
            </a:r>
          </a:p>
          <a:p>
            <a:endParaRPr lang="en-US" i="1" dirty="0"/>
          </a:p>
          <a:p>
            <a:r>
              <a:rPr lang="en-US" i="1" dirty="0"/>
              <a:t>(3) Instructions not to enter the treated field until the restricted entry interval has expired.</a:t>
            </a:r>
          </a:p>
          <a:p>
            <a:endParaRPr lang="en-US" i="1" dirty="0"/>
          </a:p>
          <a:p>
            <a:r>
              <a:rPr lang="en-US" i="1" dirty="0"/>
              <a:t>(h) A pest control business shall maintain a written record that documents the following:</a:t>
            </a:r>
          </a:p>
          <a:p>
            <a:endParaRPr lang="en-US" i="1" dirty="0"/>
          </a:p>
          <a:p>
            <a:r>
              <a:rPr lang="en-US" i="1" dirty="0"/>
              <a:t>(1) The name of the operator of the property treated;</a:t>
            </a:r>
          </a:p>
          <a:p>
            <a:endParaRPr lang="en-US" i="1" dirty="0"/>
          </a:p>
          <a:p>
            <a:r>
              <a:rPr lang="en-US" i="1" dirty="0"/>
              <a:t>(2) The location of the property, including the site identification number;</a:t>
            </a:r>
          </a:p>
          <a:p>
            <a:endParaRPr lang="en-US" i="1" dirty="0"/>
          </a:p>
          <a:p>
            <a:r>
              <a:rPr lang="en-US" i="1" dirty="0"/>
              <a:t>(3) The date and time the notice of completed application was given; and</a:t>
            </a:r>
          </a:p>
          <a:p>
            <a:endParaRPr lang="en-US" i="1" dirty="0"/>
          </a:p>
          <a:p>
            <a:r>
              <a:rPr lang="en-US" i="1" dirty="0"/>
              <a:t>(4) The method of notification, including the name of the person notified, if a person was notified.</a:t>
            </a:r>
          </a:p>
          <a:p>
            <a:endParaRPr lang="en-US" i="1" dirty="0"/>
          </a:p>
          <a:p>
            <a:r>
              <a:rPr lang="en-US" i="1" dirty="0"/>
              <a:t>(</a:t>
            </a:r>
            <a:r>
              <a:rPr lang="en-US" i="1" dirty="0" err="1"/>
              <a:t>i</a:t>
            </a:r>
            <a:r>
              <a:rPr lang="en-US" i="1" dirty="0"/>
              <a:t>) The records required pursuant to this Section must be retained for two years and made promptly available to the director or commissioner upon request.</a:t>
            </a:r>
          </a:p>
          <a:p>
            <a:endParaRPr lang="en-US" i="1" dirty="0"/>
          </a:p>
        </p:txBody>
      </p:sp>
      <p:sp>
        <p:nvSpPr>
          <p:cNvPr id="4" name="Slide Number Placeholder 3"/>
          <p:cNvSpPr>
            <a:spLocks noGrp="1"/>
          </p:cNvSpPr>
          <p:nvPr>
            <p:ph type="sldNum" sz="quarter" idx="10"/>
          </p:nvPr>
        </p:nvSpPr>
        <p:spPr/>
        <p:txBody>
          <a:bodyPr/>
          <a:lstStyle/>
          <a:p>
            <a:fld id="{7528DD16-97EE-4ECB-AFF6-F2014C5D49E8}" type="slidenum">
              <a:rPr lang="en-US" smtClean="0"/>
              <a:t>8</a:t>
            </a:fld>
            <a:endParaRPr lang="en-US"/>
          </a:p>
        </p:txBody>
      </p:sp>
    </p:spTree>
    <p:extLst>
      <p:ext uri="{BB962C8B-B14F-4D97-AF65-F5344CB8AC3E}">
        <p14:creationId xmlns:p14="http://schemas.microsoft.com/office/powerpoint/2010/main" val="151675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If you are using registered pesticides for an agricultural</a:t>
            </a:r>
            <a:r>
              <a:rPr lang="en-US" b="1" baseline="0" dirty="0"/>
              <a:t> use, you must first obtain an operator id number with the agricultural commissioner's office. If you have a restricted materials permit, because you need to use restricted materials, you meet this requirement. </a:t>
            </a:r>
            <a:endParaRPr lang="en-US" b="1" dirty="0"/>
          </a:p>
          <a:p>
            <a:pPr fontAlgn="base"/>
            <a:endParaRPr lang="en-US" b="1" dirty="0"/>
          </a:p>
          <a:p>
            <a:pPr fontAlgn="base"/>
            <a:r>
              <a:rPr lang="en-US" b="1" dirty="0"/>
              <a:t>Just be sure you have done</a:t>
            </a:r>
            <a:r>
              <a:rPr lang="en-US" b="1" baseline="0" dirty="0"/>
              <a:t> this prior to spraying. Remember your permit usually has an expiration date of Dec. 31</a:t>
            </a:r>
            <a:r>
              <a:rPr lang="en-US" b="1" baseline="30000" dirty="0"/>
              <a:t>st</a:t>
            </a:r>
            <a:r>
              <a:rPr lang="en-US" b="1" baseline="0" dirty="0"/>
              <a:t>. If you have not renewed you permit for the following year you cannot legally spray on Jan 1. </a:t>
            </a:r>
            <a:endParaRPr lang="en-US" b="1" dirty="0"/>
          </a:p>
          <a:p>
            <a:pPr fontAlgn="base"/>
            <a:endParaRPr lang="en-US" dirty="0"/>
          </a:p>
          <a:p>
            <a:pPr fontAlgn="base"/>
            <a:r>
              <a:rPr lang="en-US" dirty="0"/>
              <a:t>(a) A person performing pest control for hire is exempt from the requirements of this section.</a:t>
            </a:r>
          </a:p>
          <a:p>
            <a:pPr fontAlgn="base"/>
            <a:r>
              <a:rPr lang="en-US" dirty="0"/>
              <a:t>(b) This subsection applies to the production of an agricultural commodity. Prior to the purchase and use of pesticide(s) for the production of an agricultural commodity, the operator of the property (or the operator's authorized representative) shall obtain an operator identification number from the commissioner of each county where pest control work will be performed. The operator shall provide each pest control business applying pesticides to such property with his or her operator identification number.</a:t>
            </a:r>
          </a:p>
          <a:p>
            <a:pPr fontAlgn="base"/>
            <a:r>
              <a:rPr lang="en-US" dirty="0"/>
              <a:t>(c) This subsection applies to the pesticides listed below, when they are not used for the production of an agricultural commodity (e.g., uses on cemeteries, golf courses, parks, right-of-way, post-harvest agricultural commodities, and certain nonagricultural sites). Prior to the purchase and use of pesticides listed below, each operator of the property (or the operator's authorized representative), shall obtain an operator identification number from the commissioner of each county in which the operator intends to perform pest control. The operator of the property is not required to obtain an operator identification number when a person performing pest control for hire purchases and applies these pesticides.</a:t>
            </a:r>
          </a:p>
          <a:p>
            <a:pPr fontAlgn="base"/>
            <a:r>
              <a:rPr lang="en-US" dirty="0"/>
              <a:t>(1) Any pesticide for agricultural use, as defined in Food and Agricultural Code section 11408, excluding those for use only on livestock, as defined in Food and Agricultural Code section 18663;</a:t>
            </a:r>
          </a:p>
          <a:p>
            <a:pPr fontAlgn="base"/>
            <a:r>
              <a:rPr lang="en-US" dirty="0"/>
              <a:t>(2) Any pesticide listed in section 6400;</a:t>
            </a:r>
          </a:p>
          <a:p>
            <a:pPr fontAlgn="base"/>
            <a:r>
              <a:rPr lang="en-US" dirty="0"/>
              <a:t>(3) Any pesticide for industrial use as a post-harvest commodity treatment; and</a:t>
            </a:r>
          </a:p>
          <a:p>
            <a:pPr fontAlgn="base"/>
            <a:r>
              <a:rPr lang="en-US" dirty="0"/>
              <a:t>(4) Any pesticide listed in section 6800(b) for any outdoor institutional or outdoor industrial use.</a:t>
            </a:r>
          </a:p>
          <a:p>
            <a:pPr fontAlgn="base"/>
            <a:r>
              <a:rPr lang="en-US" dirty="0"/>
              <a:t>(d) This subsection applies to both subsection (b) and (c).</a:t>
            </a:r>
          </a:p>
          <a:p>
            <a:pPr fontAlgn="base"/>
            <a:r>
              <a:rPr lang="en-US" dirty="0"/>
              <a:t>(1) Each operator of the property to be treated who is required to obtain a number shall provide the commissioner with a list of the counties in which pest control will be performed and all valid operator identification number(s) issued by other commissioners. The number(s) provided by the operator of the property shall be recorded by the commissioner on the operator's restricted materials permit or on a form approved by the director.</a:t>
            </a:r>
          </a:p>
          <a:p>
            <a:pPr fontAlgn="base"/>
            <a:r>
              <a:rPr lang="en-US" dirty="0"/>
              <a:t>(2) The operator of the property to be treated shall be issued an operator identification number from the commissioner of each county in which the operator intends to perform pest control. The number shall be recorded on a restricted materials permit, if the operator of the property has such a permit, or issued on a form approved by the director, and shall be valid for a specified period not to exceed 36 months.</a:t>
            </a:r>
          </a:p>
          <a:p>
            <a:pPr fontAlgn="base"/>
            <a:r>
              <a:rPr lang="en-US" dirty="0"/>
              <a:t>(3) The requirements of this section do not exempt an operator of the property to be treated from obtaining a restricted materials permit(s) or a qualified applicator certificate.</a:t>
            </a:r>
          </a:p>
          <a:p>
            <a:endParaRPr lang="en-US" dirty="0"/>
          </a:p>
          <a:p>
            <a:endParaRPr lang="en-US" dirty="0"/>
          </a:p>
        </p:txBody>
      </p:sp>
      <p:sp>
        <p:nvSpPr>
          <p:cNvPr id="4" name="Slide Number Placeholder 3"/>
          <p:cNvSpPr>
            <a:spLocks noGrp="1"/>
          </p:cNvSpPr>
          <p:nvPr>
            <p:ph type="sldNum" sz="quarter" idx="10"/>
          </p:nvPr>
        </p:nvSpPr>
        <p:spPr/>
        <p:txBody>
          <a:bodyPr/>
          <a:lstStyle/>
          <a:p>
            <a:fld id="{7528DD16-97EE-4ECB-AFF6-F2014C5D49E8}" type="slidenum">
              <a:rPr lang="en-US" smtClean="0"/>
              <a:t>9</a:t>
            </a:fld>
            <a:endParaRPr lang="en-US"/>
          </a:p>
        </p:txBody>
      </p:sp>
    </p:spTree>
    <p:extLst>
      <p:ext uri="{BB962C8B-B14F-4D97-AF65-F5344CB8AC3E}">
        <p14:creationId xmlns:p14="http://schemas.microsoft.com/office/powerpoint/2010/main" val="250394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Date Placeholder 1"/>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a:t>Click icon to add picture</a:t>
            </a:r>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10/19/2022</a:t>
            </a:fld>
            <a:endParaRPr lang="en-US" dirty="0"/>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dirty="0"/>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Headquarter Compliance</a:t>
            </a:r>
          </a:p>
        </p:txBody>
      </p:sp>
      <p:sp>
        <p:nvSpPr>
          <p:cNvPr id="3" name="Subtitle 2"/>
          <p:cNvSpPr>
            <a:spLocks noGrp="1"/>
          </p:cNvSpPr>
          <p:nvPr>
            <p:ph type="subTitle" idx="1"/>
          </p:nvPr>
        </p:nvSpPr>
        <p:spPr/>
        <p:txBody>
          <a:bodyPr/>
          <a:lstStyle/>
          <a:p>
            <a:r>
              <a:rPr lang="en-US" dirty="0"/>
              <a:t>Presented by </a:t>
            </a:r>
            <a:r>
              <a:rPr lang="en-US" dirty="0" err="1"/>
              <a:t>AgSafe</a:t>
            </a:r>
            <a:r>
              <a:rPr lang="en-US"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189" y="2438400"/>
            <a:ext cx="53340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00" b="100000" l="10000" r="90000">
                        <a14:foregroundMark x1="27632" y1="6000" x2="27632" y2="6000"/>
                        <a14:foregroundMark x1="24211" y1="14000" x2="24211" y2="14000"/>
                        <a14:foregroundMark x1="20000" y1="17600" x2="20000" y2="17600"/>
                        <a14:foregroundMark x1="20526" y1="26400" x2="20526" y2="26400"/>
                        <a14:foregroundMark x1="17895" y1="30400" x2="17895" y2="30400"/>
                        <a14:foregroundMark x1="14737" y1="33600" x2="14737" y2="33600"/>
                        <a14:foregroundMark x1="14211" y1="43600" x2="14211" y2="43600"/>
                        <a14:foregroundMark x1="26842" y1="49600" x2="26842" y2="49600"/>
                        <a14:foregroundMark x1="18947" y1="52000" x2="18947" y2="52000"/>
                        <a14:foregroundMark x1="17632" y1="58000" x2="17632" y2="58000"/>
                        <a14:foregroundMark x1="13684" y1="60800" x2="13684" y2="60800"/>
                        <a14:foregroundMark x1="15000" y1="70800" x2="15000" y2="70800"/>
                        <a14:foregroundMark x1="21053" y1="70800" x2="21053" y2="70800"/>
                        <a14:foregroundMark x1="12105" y1="75200" x2="12105" y2="75200"/>
                        <a14:foregroundMark x1="12895" y1="83200" x2="12895" y2="83200"/>
                        <a14:foregroundMark x1="18421" y1="90400" x2="18421" y2="90400"/>
                        <a14:foregroundMark x1="20789" y1="99200" x2="20789" y2="99200"/>
                        <a14:foregroundMark x1="79211" y1="99200" x2="79211" y2="99200"/>
                        <a14:foregroundMark x1="82632" y1="95600" x2="82632" y2="95600"/>
                        <a14:foregroundMark x1="87368" y1="87200" x2="87368" y2="87200"/>
                        <a14:foregroundMark x1="81579" y1="85600" x2="81579" y2="85600"/>
                        <a14:foregroundMark x1="83684" y1="78800" x2="83684" y2="78800"/>
                        <a14:foregroundMark x1="86053" y1="76000" x2="86053" y2="76000"/>
                        <a14:foregroundMark x1="83158" y1="74400" x2="83158" y2="74400"/>
                        <a14:foregroundMark x1="78947" y1="68000" x2="78947" y2="68000"/>
                        <a14:foregroundMark x1="87105" y1="68800" x2="87105" y2="68800"/>
                        <a14:foregroundMark x1="84211" y1="62400" x2="84211" y2="62400"/>
                        <a14:foregroundMark x1="87632" y1="61600" x2="87632" y2="61600"/>
                        <a14:foregroundMark x1="85526" y1="58400" x2="85526" y2="58400"/>
                        <a14:foregroundMark x1="85789" y1="55600" x2="85789" y2="55600"/>
                        <a14:foregroundMark x1="82105" y1="55200" x2="82105" y2="55200"/>
                        <a14:foregroundMark x1="84737" y1="46800" x2="84737" y2="46800"/>
                        <a14:foregroundMark x1="86579" y1="42400" x2="86579" y2="42400"/>
                        <a14:foregroundMark x1="81053" y1="40800" x2="81053" y2="40800"/>
                        <a14:foregroundMark x1="80000" y1="35600" x2="80000" y2="35600"/>
                        <a14:foregroundMark x1="82105" y1="32800" x2="82105" y2="32800"/>
                        <a14:foregroundMark x1="81579" y1="29600" x2="81579" y2="29600"/>
                        <a14:foregroundMark x1="83421" y1="28000" x2="83421" y2="28000"/>
                        <a14:foregroundMark x1="77368" y1="25600" x2="77368" y2="25600"/>
                        <a14:foregroundMark x1="78421" y1="20800" x2="78421" y2="20800"/>
                        <a14:foregroundMark x1="82632" y1="20000" x2="82632" y2="20000"/>
                        <a14:foregroundMark x1="84211" y1="17600" x2="84211" y2="17600"/>
                        <a14:foregroundMark x1="81053" y1="15200" x2="81053" y2="15200"/>
                        <a14:foregroundMark x1="76316" y1="8800" x2="76316" y2="8800"/>
                        <a14:foregroundMark x1="82895" y1="3200" x2="82895" y2="3200"/>
                      </a14:backgroundRemoval>
                    </a14:imgEffect>
                  </a14:imgLayer>
                </a14:imgProps>
              </a:ext>
              <a:ext uri="{28A0092B-C50C-407E-A947-70E740481C1C}">
                <a14:useLocalDpi xmlns:a14="http://schemas.microsoft.com/office/drawing/2010/main" val="0"/>
              </a:ext>
            </a:extLst>
          </a:blip>
          <a:srcRect/>
          <a:stretch>
            <a:fillRect/>
          </a:stretch>
        </p:blipFill>
        <p:spPr bwMode="auto">
          <a:xfrm>
            <a:off x="5205083" y="3629025"/>
            <a:ext cx="36195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2868DF7-F04C-4B24-9091-8A70C07E11C2}"/>
              </a:ext>
            </a:extLst>
          </p:cNvPr>
          <p:cNvPicPr>
            <a:picLocks noChangeAspect="1"/>
          </p:cNvPicPr>
          <p:nvPr/>
        </p:nvPicPr>
        <p:blipFill>
          <a:blip r:embed="rId6"/>
          <a:srcRect/>
          <a:stretch/>
        </p:blipFill>
        <p:spPr>
          <a:xfrm>
            <a:off x="1457568" y="5159234"/>
            <a:ext cx="3944882" cy="1472184"/>
          </a:xfrm>
          <a:prstGeom prst="rect">
            <a:avLst/>
          </a:prstGeom>
        </p:spPr>
      </p:pic>
    </p:spTree>
    <p:extLst>
      <p:ext uri="{BB962C8B-B14F-4D97-AF65-F5344CB8AC3E}">
        <p14:creationId xmlns:p14="http://schemas.microsoft.com/office/powerpoint/2010/main" val="344643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Ag Use?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956" t="17578" r="11274" b="26172"/>
          <a:stretch/>
        </p:blipFill>
        <p:spPr bwMode="auto">
          <a:xfrm>
            <a:off x="1143000" y="1285875"/>
            <a:ext cx="74866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76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Site ID/Permit Kept/2 Years</a:t>
            </a:r>
            <a:br>
              <a:rPr lang="en-US" dirty="0"/>
            </a:br>
            <a:r>
              <a:rPr lang="en-US" dirty="0"/>
              <a:t>3CCR 6623</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136" t="29688" r="4795" b="6249"/>
          <a:stretch/>
        </p:blipFill>
        <p:spPr bwMode="auto">
          <a:xfrm>
            <a:off x="310353" y="4076220"/>
            <a:ext cx="5736698" cy="251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7600" y1="27436" x2="47600" y2="27436"/>
                        <a14:foregroundMark x1="56300" y1="28186" x2="56300" y2="28186"/>
                        <a14:foregroundMark x1="56600" y1="50075" x2="56600" y2="50075"/>
                        <a14:foregroundMark x1="70900" y1="50075" x2="70900" y2="50075"/>
                        <a14:foregroundMark x1="85200" y1="49625" x2="85200" y2="49625"/>
                        <a14:foregroundMark x1="85200" y1="71064" x2="85200" y2="71064"/>
                        <a14:foregroundMark x1="71400" y1="70765" x2="71400" y2="70765"/>
                        <a14:foregroundMark x1="56900" y1="71814" x2="56900" y2="71814"/>
                        <a14:foregroundMark x1="42600" y1="71814" x2="42600" y2="71814"/>
                        <a14:foregroundMark x1="28600" y1="71814" x2="28600" y2="71814"/>
                        <a14:foregroundMark x1="13800" y1="71514" x2="13800" y2="71514"/>
                        <a14:foregroundMark x1="14600" y1="50075" x2="14600" y2="50075"/>
                        <a14:foregroundMark x1="28600" y1="51274" x2="28600" y2="51274"/>
                        <a14:foregroundMark x1="42600" y1="50525" x2="42600" y2="50525"/>
                        <a14:foregroundMark x1="43700" y1="28636" x2="43700" y2="28636"/>
                      </a14:backgroundRemoval>
                    </a14:imgEffect>
                  </a14:imgLayer>
                </a14:imgProps>
              </a:ext>
              <a:ext uri="{28A0092B-C50C-407E-A947-70E740481C1C}">
                <a14:useLocalDpi xmlns:a14="http://schemas.microsoft.com/office/drawing/2010/main" val="0"/>
              </a:ext>
            </a:extLst>
          </a:blip>
          <a:srcRect/>
          <a:stretch>
            <a:fillRect/>
          </a:stretch>
        </p:blipFill>
        <p:spPr bwMode="auto">
          <a:xfrm rot="20470251">
            <a:off x="5030888" y="3812760"/>
            <a:ext cx="3460374" cy="230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95400" y="1720840"/>
            <a:ext cx="7449362" cy="2308324"/>
          </a:xfrm>
          <a:prstGeom prst="rect">
            <a:avLst/>
          </a:prstGeom>
        </p:spPr>
        <p:txBody>
          <a:bodyPr wrap="square">
            <a:spAutoFit/>
          </a:bodyPr>
          <a:lstStyle/>
          <a:p>
            <a:pPr fontAlgn="base"/>
            <a:r>
              <a:rPr lang="en-US" b="1" dirty="0"/>
              <a:t>The permit shall include:</a:t>
            </a:r>
          </a:p>
          <a:p>
            <a:pPr fontAlgn="base"/>
            <a:r>
              <a:rPr lang="en-US" b="1" dirty="0"/>
              <a:t>(1) The name and address of the operator of the property;</a:t>
            </a:r>
          </a:p>
          <a:p>
            <a:pPr fontAlgn="base"/>
            <a:r>
              <a:rPr lang="en-US" b="1" dirty="0"/>
              <a:t>(2) The operator identification number;</a:t>
            </a:r>
          </a:p>
          <a:p>
            <a:pPr fontAlgn="base"/>
            <a:r>
              <a:rPr lang="en-US" b="1" dirty="0"/>
              <a:t>(3) The location, description, or map of the site(s) where the pest control will be performed;</a:t>
            </a:r>
          </a:p>
          <a:p>
            <a:pPr fontAlgn="base"/>
            <a:r>
              <a:rPr lang="en-US" b="1" dirty="0"/>
              <a:t>(4) A site identification number for each site where the pest control will be performed; and</a:t>
            </a:r>
          </a:p>
          <a:p>
            <a:pPr fontAlgn="base"/>
            <a:r>
              <a:rPr lang="en-US" b="1" dirty="0"/>
              <a:t>(5) The date of issuance of the site identification number(s).</a:t>
            </a:r>
          </a:p>
        </p:txBody>
      </p:sp>
    </p:spTree>
    <p:extLst>
      <p:ext uri="{BB962C8B-B14F-4D97-AF65-F5344CB8AC3E}">
        <p14:creationId xmlns:p14="http://schemas.microsoft.com/office/powerpoint/2010/main" val="3087262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Pest. Use Rec. Available/2 Years</a:t>
            </a:r>
            <a:br>
              <a:rPr lang="en-US" dirty="0"/>
            </a:br>
            <a:r>
              <a:rPr lang="en-US" dirty="0"/>
              <a:t>3CCR 6624</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645308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7600" y1="27436" x2="47600" y2="27436"/>
                        <a14:foregroundMark x1="56300" y1="28186" x2="56300" y2="28186"/>
                        <a14:foregroundMark x1="56600" y1="50075" x2="56600" y2="50075"/>
                        <a14:foregroundMark x1="70900" y1="50075" x2="70900" y2="50075"/>
                        <a14:foregroundMark x1="85200" y1="49625" x2="85200" y2="49625"/>
                        <a14:foregroundMark x1="85200" y1="71064" x2="85200" y2="71064"/>
                        <a14:foregroundMark x1="71400" y1="70765" x2="71400" y2="70765"/>
                        <a14:foregroundMark x1="56900" y1="71814" x2="56900" y2="71814"/>
                        <a14:foregroundMark x1="42600" y1="71814" x2="42600" y2="71814"/>
                        <a14:foregroundMark x1="28600" y1="71814" x2="28600" y2="71814"/>
                        <a14:foregroundMark x1="13800" y1="71514" x2="13800" y2="71514"/>
                        <a14:foregroundMark x1="14600" y1="50075" x2="14600" y2="50075"/>
                        <a14:foregroundMark x1="28600" y1="51274" x2="28600" y2="51274"/>
                        <a14:foregroundMark x1="42600" y1="50525" x2="42600" y2="50525"/>
                        <a14:foregroundMark x1="43700" y1="28636" x2="43700" y2="28636"/>
                      </a14:backgroundRemoval>
                    </a14:imgEffect>
                  </a14:imgLayer>
                </a14:imgProps>
              </a:ext>
              <a:ext uri="{28A0092B-C50C-407E-A947-70E740481C1C}">
                <a14:useLocalDpi xmlns:a14="http://schemas.microsoft.com/office/drawing/2010/main" val="0"/>
              </a:ext>
            </a:extLst>
          </a:blip>
          <a:srcRect/>
          <a:stretch>
            <a:fillRect/>
          </a:stretch>
        </p:blipFill>
        <p:spPr bwMode="auto">
          <a:xfrm rot="20470251">
            <a:off x="2814628" y="3605887"/>
            <a:ext cx="5486400" cy="365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16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Pest. Use Reports Submitted</a:t>
            </a:r>
            <a:br>
              <a:rPr lang="en-US" dirty="0"/>
            </a:br>
            <a:r>
              <a:rPr lang="en-US" dirty="0"/>
              <a:t>3CCR 6626/7</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195" t="14063" r="10396" b="6250"/>
          <a:stretch/>
        </p:blipFill>
        <p:spPr bwMode="auto">
          <a:xfrm>
            <a:off x="1752600" y="1556873"/>
            <a:ext cx="6099027" cy="4492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6556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407" t="11718" r="10285" b="6250"/>
          <a:stretch/>
        </p:blipFill>
        <p:spPr bwMode="auto">
          <a:xfrm>
            <a:off x="600075" y="160556"/>
            <a:ext cx="7886701"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90600" y="1905000"/>
            <a:ext cx="1524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256778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Emergency Medical Care Planned</a:t>
            </a:r>
            <a:br>
              <a:rPr lang="en-US" dirty="0"/>
            </a:br>
            <a:r>
              <a:rPr lang="en-US" dirty="0"/>
              <a:t>3CCR 6726/66</a:t>
            </a:r>
          </a:p>
        </p:txBody>
      </p:sp>
      <p:pic>
        <p:nvPicPr>
          <p:cNvPr id="3" name="Picture Placeholder 8">
            <a:extLst>
              <a:ext uri="{FF2B5EF4-FFF2-40B4-BE49-F238E27FC236}">
                <a16:creationId xmlns:a16="http://schemas.microsoft.com/office/drawing/2014/main" id="{7568AE6B-DB0F-84B0-00E1-9325BED03650}"/>
              </a:ext>
            </a:extLst>
          </p:cNvPr>
          <p:cNvPicPr>
            <a:picLocks noChangeAspect="1"/>
          </p:cNvPicPr>
          <p:nvPr/>
        </p:nvPicPr>
        <p:blipFill rotWithShape="1">
          <a:blip r:embed="rId3"/>
          <a:srcRect t="29344" r="-3" b="20686"/>
          <a:stretch/>
        </p:blipFill>
        <p:spPr>
          <a:xfrm>
            <a:off x="2133600" y="2286000"/>
            <a:ext cx="5658771" cy="3770154"/>
          </a:xfrm>
          <a:prstGeom prst="rect">
            <a:avLst/>
          </a:prstGeom>
        </p:spPr>
      </p:pic>
    </p:spTree>
    <p:extLst>
      <p:ext uri="{BB962C8B-B14F-4D97-AF65-F5344CB8AC3E}">
        <p14:creationId xmlns:p14="http://schemas.microsoft.com/office/powerpoint/2010/main" val="3858515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 Area</a:t>
            </a:r>
            <a:br>
              <a:rPr lang="en-US" dirty="0"/>
            </a:br>
            <a:r>
              <a:rPr lang="en-US" dirty="0"/>
              <a:t>3CCR 6732</a:t>
            </a:r>
          </a:p>
        </p:txBody>
      </p:sp>
      <p:pic>
        <p:nvPicPr>
          <p:cNvPr id="614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000" b="93333" l="15424" r="83051">
                        <a14:foregroundMark x1="21864" y1="15667" x2="21864" y2="15667"/>
                        <a14:foregroundMark x1="28305" y1="9000" x2="28305" y2="9000"/>
                        <a14:foregroundMark x1="74237" y1="12333" x2="74237" y2="12333"/>
                        <a14:foregroundMark x1="68983" y1="7667" x2="68983" y2="7667"/>
                        <a14:foregroundMark x1="80847" y1="24000" x2="80847" y2="24000"/>
                        <a14:foregroundMark x1="80169" y1="78333" x2="80169" y2="78333"/>
                        <a14:foregroundMark x1="73729" y1="86667" x2="73729" y2="86667"/>
                        <a14:foregroundMark x1="27119" y1="87667" x2="27119" y2="87667"/>
                        <a14:foregroundMark x1="21186" y1="77333" x2="21186" y2="77333"/>
                        <a14:foregroundMark x1="17119" y1="70333" x2="17119" y2="70333"/>
                      </a14:backgroundRemoval>
                    </a14:imgEffect>
                  </a14:imgLayer>
                </a14:imgProps>
              </a:ext>
              <a:ext uri="{28A0092B-C50C-407E-A947-70E740481C1C}">
                <a14:useLocalDpi xmlns:a14="http://schemas.microsoft.com/office/drawing/2010/main" val="0"/>
              </a:ext>
            </a:extLst>
          </a:blip>
          <a:srcRect l="13006" r="12712"/>
          <a:stretch/>
        </p:blipFill>
        <p:spPr bwMode="auto">
          <a:xfrm>
            <a:off x="104775" y="3930650"/>
            <a:ext cx="3200401"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5176" y="3657600"/>
            <a:ext cx="365759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qual 7"/>
          <p:cNvSpPr/>
          <p:nvPr/>
        </p:nvSpPr>
        <p:spPr>
          <a:xfrm>
            <a:off x="7215811" y="1752600"/>
            <a:ext cx="1143000" cy="1143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C:\Users\Anna\AppData\Local\Microsoft\Windows\Temporary Internet Files\Content.IE5\YK25I9YV\papertowel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9247" y="3857965"/>
            <a:ext cx="2191656" cy="21916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36000" r="35799" b="8122"/>
          <a:stretch/>
        </p:blipFill>
        <p:spPr bwMode="auto">
          <a:xfrm>
            <a:off x="1298236" y="1536082"/>
            <a:ext cx="5641011" cy="1664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370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Proper Storage of PPE</a:t>
            </a:r>
            <a:br>
              <a:rPr lang="en-US" dirty="0"/>
            </a:br>
            <a:r>
              <a:rPr lang="en-US" dirty="0"/>
              <a:t>3CCR 6738(a)</a:t>
            </a:r>
          </a:p>
        </p:txBody>
      </p:sp>
      <p:sp>
        <p:nvSpPr>
          <p:cNvPr id="3" name="Content Placeholder 2"/>
          <p:cNvSpPr>
            <a:spLocks noGrp="1"/>
          </p:cNvSpPr>
          <p:nvPr>
            <p:ph idx="1"/>
          </p:nvPr>
        </p:nvSpPr>
        <p:spPr/>
        <p:txBody>
          <a:bodyPr>
            <a:normAutofit/>
          </a:bodyPr>
          <a:lstStyle/>
          <a:p>
            <a:r>
              <a:rPr lang="en-US" dirty="0"/>
              <a:t>d</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7519449"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p:cNvSpPr/>
          <p:nvPr/>
        </p:nvSpPr>
        <p:spPr>
          <a:xfrm rot="2261450">
            <a:off x="7291253" y="2898317"/>
            <a:ext cx="914400" cy="21281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022848" y="5074438"/>
            <a:ext cx="1371600" cy="1219200"/>
            <a:chOff x="5791200" y="4724400"/>
            <a:chExt cx="1905000" cy="1676400"/>
          </a:xfrm>
        </p:grpSpPr>
        <p:sp>
          <p:nvSpPr>
            <p:cNvPr id="10" name="Oval 9"/>
            <p:cNvSpPr/>
            <p:nvPr/>
          </p:nvSpPr>
          <p:spPr>
            <a:xfrm>
              <a:off x="5791200" y="4724400"/>
              <a:ext cx="1905000" cy="16764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6324600" y="4876800"/>
              <a:ext cx="914400" cy="14478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969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MB – Recordkeeping</a:t>
            </a:r>
            <a:br>
              <a:rPr lang="en-US" dirty="0"/>
            </a:br>
            <a:r>
              <a:rPr lang="en-US" dirty="0"/>
              <a:t>3CCR 6784(b)</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66875"/>
            <a:ext cx="4725994" cy="3692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descr="C:\Users\Anna\AppData\Local\Microsoft\Windows\Temporary Internet Files\Content.IE5\YK25I9YV\record-paper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621" y="2352838"/>
            <a:ext cx="4063779" cy="406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084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Haz</a:t>
            </a:r>
            <a:r>
              <a:rPr lang="en-US" dirty="0"/>
              <a:t>. Communication/Handler/Field Worker Training 3CCR 6723/6761</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080" t="8417" r="22167" b="6746"/>
          <a:stretch/>
        </p:blipFill>
        <p:spPr bwMode="auto">
          <a:xfrm>
            <a:off x="138953" y="1662853"/>
            <a:ext cx="5652247" cy="46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8953" y="6488668"/>
            <a:ext cx="5410200" cy="369332"/>
          </a:xfrm>
          <a:prstGeom prst="rect">
            <a:avLst/>
          </a:prstGeom>
        </p:spPr>
        <p:txBody>
          <a:bodyPr wrap="square">
            <a:spAutoFit/>
          </a:bodyPr>
          <a:lstStyle/>
          <a:p>
            <a:r>
              <a:rPr lang="en-US" dirty="0"/>
              <a:t>http://www.cdpr.ca.gov/docs/whs/psisenglish.htm</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947" t="10294" r="25297" b="23103"/>
          <a:stretch/>
        </p:blipFill>
        <p:spPr bwMode="auto">
          <a:xfrm>
            <a:off x="3352800" y="2396498"/>
            <a:ext cx="5740400" cy="408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a:xfrm rot="14517246">
            <a:off x="3036906" y="1897139"/>
            <a:ext cx="914400" cy="21281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9637979">
            <a:off x="7714099" y="1800903"/>
            <a:ext cx="914400" cy="21281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896482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228600"/>
            <a:ext cx="8229600" cy="990600"/>
          </a:xfrm>
        </p:spPr>
        <p:txBody>
          <a:bodyPr/>
          <a:lstStyle/>
          <a:p>
            <a:pPr algn="ctr"/>
            <a:r>
              <a:rPr lang="en-US" u="sng" dirty="0"/>
              <a:t>Disclaimer</a:t>
            </a:r>
            <a:endParaRPr lang="en-US" dirty="0"/>
          </a:p>
        </p:txBody>
      </p:sp>
      <p:sp>
        <p:nvSpPr>
          <p:cNvPr id="5" name="Content Placeholder 2"/>
          <p:cNvSpPr>
            <a:spLocks noGrp="1"/>
          </p:cNvSpPr>
          <p:nvPr>
            <p:ph idx="1"/>
          </p:nvPr>
        </p:nvSpPr>
        <p:spPr>
          <a:xfrm>
            <a:off x="1143000" y="1295400"/>
            <a:ext cx="7696200" cy="4876800"/>
          </a:xfrm>
        </p:spPr>
        <p:txBody>
          <a:bodyPr>
            <a:normAutofit fontScale="85000" lnSpcReduction="20000"/>
          </a:bodyPr>
          <a:lstStyle/>
          <a:p>
            <a:pPr marL="0" indent="0">
              <a:buNone/>
            </a:pPr>
            <a:endParaRPr lang="en-US" dirty="0"/>
          </a:p>
          <a:p>
            <a:pPr marL="0" indent="0">
              <a:buNone/>
            </a:pPr>
            <a:r>
              <a:rPr lang="en-US" dirty="0"/>
              <a:t>The AgSafe Board of Directors reserves the right to impose limitations on the participation of members, member's employees, sponsors, or participants during any </a:t>
            </a:r>
            <a:r>
              <a:rPr lang="en-US" dirty="0" err="1"/>
              <a:t>AgSafe</a:t>
            </a:r>
            <a:r>
              <a:rPr lang="en-US" dirty="0"/>
              <a:t> session as the result of conduct or the manner or mode of participation which is unlawful, offensive, objectionable or contrary to AgSafe's mission or values. Such limitations can include but are not limited to rejection or ejection of a member, member's employee, participant, sponsor or guest or other reasonable methods that are consistent with this policy including refusal of participation where deemed in the best interest of AgSafe or its members or guests.</a:t>
            </a:r>
          </a:p>
          <a:p>
            <a:endParaRPr lang="en-US" dirty="0"/>
          </a:p>
        </p:txBody>
      </p:sp>
    </p:spTree>
    <p:extLst>
      <p:ext uri="{BB962C8B-B14F-4D97-AF65-F5344CB8AC3E}">
        <p14:creationId xmlns:p14="http://schemas.microsoft.com/office/powerpoint/2010/main" val="192518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 Specific Info/Handler &amp; Field Worker -  3CCR 6723.1&amp; 6761.1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88542841"/>
              </p:ext>
            </p:extLst>
          </p:nvPr>
        </p:nvGraphicFramePr>
        <p:xfrm>
          <a:off x="436563" y="1676400"/>
          <a:ext cx="8308296" cy="3927750"/>
        </p:xfrm>
        <a:graphic>
          <a:graphicData uri="http://schemas.openxmlformats.org/drawingml/2006/table">
            <a:tbl>
              <a:tblPr firstRow="1" bandRow="1">
                <a:tableStyleId>{5C22544A-7EE6-4342-B048-85BDC9FD1C3A}</a:tableStyleId>
              </a:tblPr>
              <a:tblGrid>
                <a:gridCol w="1153162">
                  <a:extLst>
                    <a:ext uri="{9D8B030D-6E8A-4147-A177-3AD203B41FA5}">
                      <a16:colId xmlns:a16="http://schemas.microsoft.com/office/drawing/2014/main" val="20000"/>
                    </a:ext>
                  </a:extLst>
                </a:gridCol>
                <a:gridCol w="1423775">
                  <a:extLst>
                    <a:ext uri="{9D8B030D-6E8A-4147-A177-3AD203B41FA5}">
                      <a16:colId xmlns:a16="http://schemas.microsoft.com/office/drawing/2014/main" val="20001"/>
                    </a:ext>
                  </a:extLst>
                </a:gridCol>
                <a:gridCol w="562423">
                  <a:extLst>
                    <a:ext uri="{9D8B030D-6E8A-4147-A177-3AD203B41FA5}">
                      <a16:colId xmlns:a16="http://schemas.microsoft.com/office/drawing/2014/main" val="20002"/>
                    </a:ext>
                  </a:extLst>
                </a:gridCol>
                <a:gridCol w="1224677">
                  <a:extLst>
                    <a:ext uri="{9D8B030D-6E8A-4147-A177-3AD203B41FA5}">
                      <a16:colId xmlns:a16="http://schemas.microsoft.com/office/drawing/2014/main" val="20003"/>
                    </a:ext>
                  </a:extLst>
                </a:gridCol>
                <a:gridCol w="1165621">
                  <a:extLst>
                    <a:ext uri="{9D8B030D-6E8A-4147-A177-3AD203B41FA5}">
                      <a16:colId xmlns:a16="http://schemas.microsoft.com/office/drawing/2014/main" val="20004"/>
                    </a:ext>
                  </a:extLst>
                </a:gridCol>
                <a:gridCol w="1389319">
                  <a:extLst>
                    <a:ext uri="{9D8B030D-6E8A-4147-A177-3AD203B41FA5}">
                      <a16:colId xmlns:a16="http://schemas.microsoft.com/office/drawing/2014/main" val="20005"/>
                    </a:ext>
                  </a:extLst>
                </a:gridCol>
                <a:gridCol w="1389319">
                  <a:extLst>
                    <a:ext uri="{9D8B030D-6E8A-4147-A177-3AD203B41FA5}">
                      <a16:colId xmlns:a16="http://schemas.microsoft.com/office/drawing/2014/main" val="20006"/>
                    </a:ext>
                  </a:extLst>
                </a:gridCol>
              </a:tblGrid>
              <a:tr h="1143151">
                <a:tc>
                  <a:txBody>
                    <a:bodyPr/>
                    <a:lstStyle/>
                    <a:p>
                      <a:r>
                        <a:rPr lang="en-US" dirty="0"/>
                        <a:t>Field Number</a:t>
                      </a:r>
                    </a:p>
                  </a:txBody>
                  <a:tcPr/>
                </a:tc>
                <a:tc>
                  <a:txBody>
                    <a:bodyPr/>
                    <a:lstStyle/>
                    <a:p>
                      <a:r>
                        <a:rPr lang="en-US" dirty="0"/>
                        <a:t>Date</a:t>
                      </a:r>
                      <a:r>
                        <a:rPr lang="en-US" baseline="0" dirty="0"/>
                        <a:t> / Time of Application</a:t>
                      </a:r>
                      <a:endParaRPr lang="en-US" dirty="0"/>
                    </a:p>
                  </a:txBody>
                  <a:tcPr/>
                </a:tc>
                <a:tc>
                  <a:txBody>
                    <a:bodyPr/>
                    <a:lstStyle/>
                    <a:p>
                      <a:r>
                        <a:rPr lang="en-US" dirty="0"/>
                        <a:t>REI</a:t>
                      </a:r>
                    </a:p>
                  </a:txBody>
                  <a:tcPr/>
                </a:tc>
                <a:tc>
                  <a:txBody>
                    <a:bodyPr/>
                    <a:lstStyle/>
                    <a:p>
                      <a:r>
                        <a:rPr lang="en-US" dirty="0"/>
                        <a:t>Pesticide Name</a:t>
                      </a:r>
                    </a:p>
                  </a:txBody>
                  <a:tcPr/>
                </a:tc>
                <a:tc>
                  <a:txBody>
                    <a:bodyPr/>
                    <a:lstStyle/>
                    <a:p>
                      <a:r>
                        <a:rPr lang="en-US" dirty="0"/>
                        <a:t>EPA #</a:t>
                      </a:r>
                    </a:p>
                  </a:txBody>
                  <a:tcPr/>
                </a:tc>
                <a:tc>
                  <a:txBody>
                    <a:bodyPr/>
                    <a:lstStyle/>
                    <a:p>
                      <a:r>
                        <a:rPr lang="en-US" dirty="0"/>
                        <a:t>Active</a:t>
                      </a:r>
                      <a:r>
                        <a:rPr lang="en-US" baseline="0" dirty="0"/>
                        <a:t> Ingredients</a:t>
                      </a:r>
                      <a:endParaRPr lang="en-US" dirty="0"/>
                    </a:p>
                  </a:txBody>
                  <a:tcPr/>
                </a:tc>
                <a:tc>
                  <a:txBody>
                    <a:bodyPr/>
                    <a:lstStyle/>
                    <a:p>
                      <a:r>
                        <a:rPr lang="en-US" dirty="0"/>
                        <a:t>Spray Adjuvant</a:t>
                      </a:r>
                    </a:p>
                  </a:txBody>
                  <a:tcPr/>
                </a:tc>
                <a:extLst>
                  <a:ext uri="{0D108BD9-81ED-4DB2-BD59-A6C34878D82A}">
                    <a16:rowId xmlns:a16="http://schemas.microsoft.com/office/drawing/2014/main" val="10000"/>
                  </a:ext>
                </a:extLst>
              </a:tr>
              <a:tr h="1025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73278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1025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3075" name="Picture 3" descr="C:\Users\Anna\AppData\Local\Microsoft\Windows\Temporary Internet Files\Content.IE5\YK25I9YV\Worden_Field_1924_ma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 y="3403599"/>
            <a:ext cx="4110037" cy="31600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90600" y="4957819"/>
            <a:ext cx="1295400" cy="646331"/>
          </a:xfrm>
          <a:prstGeom prst="rect">
            <a:avLst/>
          </a:prstGeom>
          <a:solidFill>
            <a:schemeClr val="bg1"/>
          </a:solidFill>
          <a:ln>
            <a:noFill/>
          </a:ln>
        </p:spPr>
        <p:txBody>
          <a:bodyPr wrap="square" rtlCol="0">
            <a:spAutoFit/>
          </a:bodyPr>
          <a:lstStyle/>
          <a:p>
            <a:r>
              <a:rPr lang="en-US" dirty="0"/>
              <a:t>Treated Area</a:t>
            </a:r>
          </a:p>
        </p:txBody>
      </p:sp>
      <p:sp>
        <p:nvSpPr>
          <p:cNvPr id="9" name="Down Arrow 8"/>
          <p:cNvSpPr/>
          <p:nvPr/>
        </p:nvSpPr>
        <p:spPr>
          <a:xfrm rot="3330520">
            <a:off x="2583734" y="3560669"/>
            <a:ext cx="914400" cy="21281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217908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Trainer Qualified</a:t>
            </a:r>
            <a:br>
              <a:rPr lang="en-US" dirty="0"/>
            </a:br>
            <a:r>
              <a:rPr lang="en-US" dirty="0"/>
              <a:t>3CCR 6724(f)</a:t>
            </a:r>
          </a:p>
        </p:txBody>
      </p:sp>
      <p:pic>
        <p:nvPicPr>
          <p:cNvPr id="4100" name="Picture 4" descr="C:\Users\Anna\AppData\Local\Microsoft\Windows\Temporary Internet Files\Content.IE5\6J8CDK1S\curso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453" y="1803362"/>
            <a:ext cx="6948458" cy="46323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5030" r="38383" b="10832"/>
          <a:stretch/>
        </p:blipFill>
        <p:spPr bwMode="auto">
          <a:xfrm>
            <a:off x="5811157" y="1269962"/>
            <a:ext cx="272324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772" b="85751" l="15274" r="80115">
                        <a14:foregroundMark x1="30259" y1="32124" x2="30259" y2="32124"/>
                        <a14:foregroundMark x1="42075" y1="15285" x2="42075" y2="15285"/>
                        <a14:foregroundMark x1="54467" y1="16062" x2="54467" y2="16062"/>
                        <a14:foregroundMark x1="20173" y1="61140" x2="20173" y2="61140"/>
                        <a14:foregroundMark x1="33429" y1="61140" x2="33429" y2="61140"/>
                        <a14:foregroundMark x1="49856" y1="61917" x2="49856" y2="61917"/>
                        <a14:foregroundMark x1="71182" y1="62435" x2="71182" y2="62435"/>
                      </a14:backgroundRemoval>
                    </a14:imgEffect>
                  </a14:imgLayer>
                </a14:imgProps>
              </a:ext>
              <a:ext uri="{28A0092B-C50C-407E-A947-70E740481C1C}">
                <a14:useLocalDpi xmlns:a14="http://schemas.microsoft.com/office/drawing/2010/main" val="0"/>
              </a:ext>
            </a:extLst>
          </a:blip>
          <a:srcRect l="12201" r="14024" b="13469"/>
          <a:stretch/>
        </p:blipFill>
        <p:spPr bwMode="auto">
          <a:xfrm>
            <a:off x="4474923" y="2133600"/>
            <a:ext cx="895518" cy="116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095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278779"/>
            <a:ext cx="7373257" cy="940421"/>
          </a:xfrm>
        </p:spPr>
        <p:txBody>
          <a:bodyPr>
            <a:normAutofit fontScale="90000"/>
          </a:bodyPr>
          <a:lstStyle/>
          <a:p>
            <a:r>
              <a:rPr lang="en-US" dirty="0"/>
              <a:t>Written Program 3CCR 6724(a) </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52" t="14063" r="66033" b="6250"/>
          <a:stretch/>
        </p:blipFill>
        <p:spPr bwMode="auto">
          <a:xfrm>
            <a:off x="2540610" y="1318308"/>
            <a:ext cx="4062780" cy="47859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4443780" y="3711263"/>
            <a:ext cx="2719020" cy="251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93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Handler Training</a:t>
            </a:r>
            <a:br>
              <a:rPr lang="en-US" dirty="0"/>
            </a:br>
            <a:r>
              <a:rPr lang="en-US" dirty="0"/>
              <a:t>3CCR 3724(b-e)</a:t>
            </a:r>
          </a:p>
        </p:txBody>
      </p:sp>
      <p:pic>
        <p:nvPicPr>
          <p:cNvPr id="7" name="Content Placeholder 6">
            <a:extLst>
              <a:ext uri="{FF2B5EF4-FFF2-40B4-BE49-F238E27FC236}">
                <a16:creationId xmlns:a16="http://schemas.microsoft.com/office/drawing/2014/main" id="{6CB86116-CBBA-4BC2-66A8-A127762531B7}"/>
              </a:ext>
            </a:extLst>
          </p:cNvPr>
          <p:cNvPicPr>
            <a:picLocks noGrp="1" noChangeAspect="1"/>
          </p:cNvPicPr>
          <p:nvPr>
            <p:ph idx="1"/>
          </p:nvPr>
        </p:nvPicPr>
        <p:blipFill rotWithShape="1">
          <a:blip r:embed="rId3"/>
          <a:srcRect l="21500" t="10282" r="24648" b="5756"/>
          <a:stretch/>
        </p:blipFill>
        <p:spPr>
          <a:xfrm>
            <a:off x="1905000" y="1379973"/>
            <a:ext cx="5886027" cy="5441801"/>
          </a:xfrm>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7600" y1="27436" x2="47600" y2="27436"/>
                        <a14:foregroundMark x1="56300" y1="28186" x2="56300" y2="28186"/>
                        <a14:foregroundMark x1="56600" y1="50075" x2="56600" y2="50075"/>
                        <a14:foregroundMark x1="70900" y1="50075" x2="70900" y2="50075"/>
                        <a14:foregroundMark x1="85200" y1="49625" x2="85200" y2="49625"/>
                        <a14:foregroundMark x1="85200" y1="71064" x2="85200" y2="71064"/>
                        <a14:foregroundMark x1="71400" y1="70765" x2="71400" y2="70765"/>
                        <a14:foregroundMark x1="56900" y1="71814" x2="56900" y2="71814"/>
                        <a14:foregroundMark x1="42600" y1="71814" x2="42600" y2="71814"/>
                        <a14:foregroundMark x1="28600" y1="71814" x2="28600" y2="71814"/>
                        <a14:foregroundMark x1="13800" y1="71514" x2="13800" y2="71514"/>
                        <a14:foregroundMark x1="14600" y1="50075" x2="14600" y2="50075"/>
                        <a14:foregroundMark x1="28600" y1="51274" x2="28600" y2="51274"/>
                        <a14:foregroundMark x1="42600" y1="50525" x2="42600" y2="50525"/>
                        <a14:foregroundMark x1="43700" y1="28636" x2="43700" y2="28636"/>
                      </a14:backgroundRemoval>
                    </a14:imgEffect>
                  </a14:imgLayer>
                </a14:imgProps>
              </a:ext>
              <a:ext uri="{28A0092B-C50C-407E-A947-70E740481C1C}">
                <a14:useLocalDpi xmlns:a14="http://schemas.microsoft.com/office/drawing/2010/main" val="0"/>
              </a:ext>
            </a:extLst>
          </a:blip>
          <a:srcRect/>
          <a:stretch>
            <a:fillRect/>
          </a:stretch>
        </p:blipFill>
        <p:spPr bwMode="auto">
          <a:xfrm rot="20470251">
            <a:off x="3720334" y="2006643"/>
            <a:ext cx="5486400" cy="365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501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Respiratory Written Program</a:t>
            </a:r>
            <a:br>
              <a:rPr lang="en-US" dirty="0"/>
            </a:br>
            <a:r>
              <a:rPr lang="en-US" dirty="0"/>
              <a:t>3CCR 6739(a),(p)</a:t>
            </a:r>
          </a:p>
        </p:txBody>
      </p:sp>
      <p:sp>
        <p:nvSpPr>
          <p:cNvPr id="4" name="AutoShape 2" descr="Image result for respira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spirat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018" t="22222" r="19648" b="9722"/>
          <a:stretch/>
        </p:blipFill>
        <p:spPr bwMode="auto">
          <a:xfrm>
            <a:off x="434975" y="1609667"/>
            <a:ext cx="6019800" cy="497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descr="http://cdn.dick-blick.com/items/349/11/34911-0400-3w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0902">
            <a:off x="5267515" y="2148595"/>
            <a:ext cx="3261253" cy="307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37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Respiratory Medical Evaluation</a:t>
            </a:r>
            <a:br>
              <a:rPr lang="en-US" dirty="0"/>
            </a:br>
            <a:r>
              <a:rPr lang="en-US" dirty="0"/>
              <a:t>3CCR 6739 (d),(s)</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00" t="20139" r="21407" b="12023"/>
          <a:stretch/>
        </p:blipFill>
        <p:spPr bwMode="auto">
          <a:xfrm>
            <a:off x="762000" y="1676400"/>
            <a:ext cx="5689600" cy="496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C:\Users\Anna\AppData\Local\Microsoft\Windows\Temporary Internet Files\Content.IE5\RDXC4S71\1191356765bdDA0U[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 b="93750" l="10000" r="90000">
                        <a14:foregroundMark x1="65250" y1="3500" x2="65250" y2="3500"/>
                        <a14:foregroundMark x1="71000" y1="11500" x2="71000" y2="11500"/>
                        <a14:foregroundMark x1="71000" y1="22250" x2="71000" y2="22250"/>
                        <a14:foregroundMark x1="66000" y1="27500" x2="66000" y2="27500"/>
                        <a14:foregroundMark x1="74250" y1="39750" x2="74250" y2="39750"/>
                        <a14:foregroundMark x1="79750" y1="53000" x2="79750" y2="53000"/>
                        <a14:foregroundMark x1="78250" y1="63750" x2="78250" y2="63750"/>
                        <a14:foregroundMark x1="76250" y1="66000" x2="76250" y2="66000"/>
                        <a14:foregroundMark x1="77250" y1="79500" x2="77250" y2="79500"/>
                        <a14:foregroundMark x1="52750" y1="3750" x2="52750" y2="3750"/>
                        <a14:foregroundMark x1="44750" y1="2250" x2="44750" y2="2250"/>
                        <a14:foregroundMark x1="42250" y1="8750" x2="42250" y2="8750"/>
                        <a14:foregroundMark x1="44500" y1="15500" x2="44500" y2="15500"/>
                        <a14:foregroundMark x1="46000" y1="22000" x2="46000" y2="22000"/>
                        <a14:foregroundMark x1="50250" y1="27000" x2="50250" y2="27000"/>
                        <a14:foregroundMark x1="54000" y1="29500" x2="54000" y2="29500"/>
                        <a14:foregroundMark x1="51000" y1="34250" x2="51000" y2="34250"/>
                        <a14:foregroundMark x1="48250" y1="42000" x2="48250" y2="42000"/>
                        <a14:foregroundMark x1="42000" y1="44500" x2="42000" y2="44500"/>
                        <a14:foregroundMark x1="39000" y1="38000" x2="39000" y2="38000"/>
                        <a14:foregroundMark x1="20500" y1="42750" x2="20500" y2="42750"/>
                        <a14:foregroundMark x1="27750" y1="74500" x2="27750" y2="74500"/>
                        <a14:foregroundMark x1="44750" y1="69000" x2="44750" y2="69000"/>
                        <a14:foregroundMark x1="44750" y1="78750" x2="44750" y2="78750"/>
                        <a14:foregroundMark x1="47750" y1="81000" x2="47750" y2="81000"/>
                        <a14:foregroundMark x1="47500" y1="91250" x2="47500" y2="91250"/>
                      </a14:backgroundRemoval>
                    </a14:imgEffect>
                  </a14:imgLayer>
                </a14:imgProps>
              </a:ext>
              <a:ext uri="{28A0092B-C50C-407E-A947-70E740481C1C}">
                <a14:useLocalDpi xmlns:a14="http://schemas.microsoft.com/office/drawing/2010/main" val="0"/>
              </a:ext>
            </a:extLst>
          </a:blip>
          <a:srcRect/>
          <a:stretch>
            <a:fillRect/>
          </a:stretch>
        </p:blipFill>
        <p:spPr bwMode="auto">
          <a:xfrm>
            <a:off x="5143103" y="1879600"/>
            <a:ext cx="3987800" cy="39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011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Respiratory Fit Test Records</a:t>
            </a:r>
            <a:br>
              <a:rPr lang="en-US" dirty="0"/>
            </a:br>
            <a:r>
              <a:rPr lang="en-US" dirty="0"/>
              <a:t>3CCR (e), (p)</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091" t="20312" r="19721" b="9480"/>
          <a:stretch/>
        </p:blipFill>
        <p:spPr bwMode="auto">
          <a:xfrm>
            <a:off x="533400" y="1550761"/>
            <a:ext cx="6000751" cy="51357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407" y="1066800"/>
            <a:ext cx="2933700" cy="3564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913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Respirators Inspected</a:t>
            </a:r>
            <a:br>
              <a:rPr lang="en-US" dirty="0"/>
            </a:br>
            <a:r>
              <a:rPr lang="en-US" dirty="0"/>
              <a:t>3CCR 6739 (j)(1)</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511" y="2030168"/>
            <a:ext cx="3638550" cy="440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528" t="33854" r="45601" b="12023"/>
          <a:stretch/>
        </p:blipFill>
        <p:spPr bwMode="auto">
          <a:xfrm>
            <a:off x="228600" y="1766701"/>
            <a:ext cx="4400550" cy="395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898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Respirator Storage </a:t>
            </a:r>
            <a:br>
              <a:rPr lang="en-US" dirty="0"/>
            </a:br>
            <a:r>
              <a:rPr lang="en-US" dirty="0"/>
              <a:t>3CCr 6739 (h)(4)</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029" y="1447800"/>
            <a:ext cx="3755571"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10" y="2743200"/>
            <a:ext cx="4446661" cy="3334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606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Voluntary Use Display</a:t>
            </a:r>
            <a:br>
              <a:rPr lang="en-US" dirty="0"/>
            </a:br>
            <a:r>
              <a:rPr lang="en-US" dirty="0"/>
              <a:t>3CCR 6739 (b)(2)</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243" t="19531" r="22581" b="9375"/>
          <a:stretch/>
        </p:blipFill>
        <p:spPr bwMode="auto">
          <a:xfrm>
            <a:off x="1600200" y="1533525"/>
            <a:ext cx="52197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descr="C:\Users\Anna\AppData\Local\Microsoft\Windows\Temporary Internet Files\Content.IE5\RDXC4S71\posted-notice[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4526"/>
          <a:stretch/>
        </p:blipFill>
        <p:spPr bwMode="auto">
          <a:xfrm rot="1854066">
            <a:off x="5453595" y="2329233"/>
            <a:ext cx="3719595"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95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23026" y="381000"/>
            <a:ext cx="8229600" cy="990600"/>
          </a:xfrm>
        </p:spPr>
        <p:txBody>
          <a:bodyPr/>
          <a:lstStyle/>
          <a:p>
            <a:pPr algn="ctr"/>
            <a:r>
              <a:rPr lang="en-US" u="sng" dirty="0"/>
              <a:t>Disclaimer (continued)</a:t>
            </a:r>
            <a:endParaRPr lang="en-US" dirty="0"/>
          </a:p>
        </p:txBody>
      </p:sp>
      <p:sp>
        <p:nvSpPr>
          <p:cNvPr id="5" name="Content Placeholder 2"/>
          <p:cNvSpPr>
            <a:spLocks noGrp="1"/>
          </p:cNvSpPr>
          <p:nvPr>
            <p:ph idx="1"/>
          </p:nvPr>
        </p:nvSpPr>
        <p:spPr>
          <a:xfrm>
            <a:off x="1219200" y="1295400"/>
            <a:ext cx="7696200" cy="5257800"/>
          </a:xfrm>
        </p:spPr>
        <p:txBody>
          <a:bodyPr>
            <a:normAutofit fontScale="62500" lnSpcReduction="20000"/>
          </a:bodyPr>
          <a:lstStyle/>
          <a:p>
            <a:pPr marL="0" indent="0">
              <a:buNone/>
            </a:pPr>
            <a:r>
              <a:rPr lang="en-US" dirty="0"/>
              <a:t>Failure to comply with all written and verbal instructions provided by AgSafe staff, volunteers and/or representatives before, during or after the webinar may result in action by AgSafe, including but not limited to non-issuance of participant registration fee refunds or non-issuance of certificates of participation.</a:t>
            </a:r>
          </a:p>
          <a:p>
            <a:pPr marL="0" indent="0">
              <a:buNone/>
            </a:pPr>
            <a:endParaRPr lang="en-US" dirty="0"/>
          </a:p>
          <a:p>
            <a:pPr marL="0" indent="0">
              <a:buNone/>
            </a:pPr>
            <a:r>
              <a:rPr lang="en-US" dirty="0"/>
              <a:t>The content of this session is based on publicly available information. Such information is subject to change without notice, may be incomplete or condensed.  Except where otherwise indicated, the information provided is based on matters as they exist as of the date of presentation.   Such information is provided as general information on the topics presented. Nothing presented today constitutes legal advice or opinion to participants or others attending or reviewing this material and is not a substitute for professional services. Every situation is different and subject to legislative activity and administrative or judicial changes in the law.  You should also note that the views or opinions expressed by the presenters do not necessarily reflect the views or opinions of AgSafe.  </a:t>
            </a:r>
          </a:p>
        </p:txBody>
      </p:sp>
    </p:spTree>
    <p:extLst>
      <p:ext uri="{BB962C8B-B14F-4D97-AF65-F5344CB8AC3E}">
        <p14:creationId xmlns:p14="http://schemas.microsoft.com/office/powerpoint/2010/main" val="3301936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Medical Supervision – Use Records Retained / 3 yrs. 3CCR 6728(a)</a:t>
            </a: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912" t="21485" r="17815" b="12023"/>
          <a:stretch/>
        </p:blipFill>
        <p:spPr bwMode="auto">
          <a:xfrm>
            <a:off x="1209675" y="1689157"/>
            <a:ext cx="6791325" cy="486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616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Medical Supervision – Dr. Agreement Available 3CCR 6728(b)</a:t>
            </a: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53" t="10156" r="24780" b="12024"/>
          <a:stretch/>
        </p:blipFill>
        <p:spPr bwMode="auto">
          <a:xfrm>
            <a:off x="762000" y="1622817"/>
            <a:ext cx="5715000" cy="508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943600" y="4103957"/>
            <a:ext cx="2801257" cy="1477328"/>
          </a:xfrm>
          <a:prstGeom prst="rect">
            <a:avLst/>
          </a:prstGeom>
        </p:spPr>
        <p:txBody>
          <a:bodyPr wrap="square">
            <a:spAutoFit/>
          </a:bodyPr>
          <a:lstStyle/>
          <a:p>
            <a:r>
              <a:rPr lang="en-US" dirty="0"/>
              <a:t>http://oehha.ca.gov/media/downloads/pesticides/document-pesticides/physicianguidelines5thedition2015final.pdf</a:t>
            </a:r>
          </a:p>
        </p:txBody>
      </p:sp>
    </p:spTree>
    <p:extLst>
      <p:ext uri="{BB962C8B-B14F-4D97-AF65-F5344CB8AC3E}">
        <p14:creationId xmlns:p14="http://schemas.microsoft.com/office/powerpoint/2010/main" val="182537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Medical Supervision – Records Retained / 3 yrs. 3CCR 6728(c)</a:t>
            </a:r>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96" t="12500" r="20133" b="12023"/>
          <a:stretch/>
        </p:blipFill>
        <p:spPr bwMode="auto">
          <a:xfrm>
            <a:off x="781097" y="1568393"/>
            <a:ext cx="752470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62047" y="6452382"/>
            <a:ext cx="6096000" cy="369332"/>
          </a:xfrm>
          <a:prstGeom prst="rect">
            <a:avLst/>
          </a:prstGeom>
        </p:spPr>
        <p:txBody>
          <a:bodyPr wrap="square">
            <a:spAutoFit/>
          </a:bodyPr>
          <a:lstStyle/>
          <a:p>
            <a:r>
              <a:rPr lang="en-US" dirty="0"/>
              <a:t>http://www.cdpr.ca.gov/docs/pur/pur09rep/tables/table8.pdf</a:t>
            </a:r>
          </a:p>
        </p:txBody>
      </p:sp>
    </p:spTree>
    <p:extLst>
      <p:ext uri="{BB962C8B-B14F-4D97-AF65-F5344CB8AC3E}">
        <p14:creationId xmlns:p14="http://schemas.microsoft.com/office/powerpoint/2010/main" val="3294766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Medical Supervision – Medical Sup. Posting 3CCR 6728(c)(5)</a:t>
            </a:r>
          </a:p>
        </p:txBody>
      </p:sp>
      <p:grpSp>
        <p:nvGrpSpPr>
          <p:cNvPr id="7" name="Group 6"/>
          <p:cNvGrpSpPr/>
          <p:nvPr/>
        </p:nvGrpSpPr>
        <p:grpSpPr>
          <a:xfrm rot="20364889">
            <a:off x="2470211" y="2193921"/>
            <a:ext cx="5726319" cy="3388072"/>
            <a:chOff x="-8382000" y="1295400"/>
            <a:chExt cx="6934200" cy="4102735"/>
          </a:xfrm>
        </p:grpSpPr>
        <p:pic>
          <p:nvPicPr>
            <p:cNvPr id="8" name="Picture 2" descr="C:\Users\anna\AppData\Local\Microsoft\Windows\INetCache\IE\Q6GGHE4A\large-Key-tag-166.6-12765[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295400"/>
              <a:ext cx="6934200" cy="4102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48600" y="2561938"/>
              <a:ext cx="3657600" cy="1453520"/>
            </a:xfrm>
            <a:prstGeom prst="rect">
              <a:avLst/>
            </a:prstGeom>
            <a:noFill/>
            <a:ln>
              <a:noFill/>
            </a:ln>
          </p:spPr>
          <p:txBody>
            <a:bodyPr wrap="square" rtlCol="0">
              <a:spAutoFit/>
            </a:bodyPr>
            <a:lstStyle/>
            <a:p>
              <a:r>
                <a:rPr lang="en-US" sz="2400" b="1" dirty="0"/>
                <a:t>Name</a:t>
              </a:r>
            </a:p>
            <a:p>
              <a:r>
                <a:rPr lang="en-US" sz="2400" b="1" dirty="0"/>
                <a:t>Address</a:t>
              </a:r>
            </a:p>
            <a:p>
              <a:r>
                <a:rPr lang="en-US" sz="2400" b="1" dirty="0"/>
                <a:t>Telephone Number</a:t>
              </a:r>
            </a:p>
          </p:txBody>
        </p:sp>
      </p:grpSp>
    </p:spTree>
    <p:extLst>
      <p:ext uri="{BB962C8B-B14F-4D97-AF65-F5344CB8AC3E}">
        <p14:creationId xmlns:p14="http://schemas.microsoft.com/office/powerpoint/2010/main" val="317181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Pesticide Storage – Possession Permit for Storage 3CCR 6412</a:t>
            </a:r>
          </a:p>
        </p:txBody>
      </p:sp>
      <p:sp>
        <p:nvSpPr>
          <p:cNvPr id="6" name="Content Placeholder 5"/>
          <p:cNvSpPr>
            <a:spLocks noGrp="1"/>
          </p:cNvSpPr>
          <p:nvPr>
            <p:ph idx="1"/>
          </p:nvPr>
        </p:nvSpPr>
        <p:spPr>
          <a:xfrm>
            <a:off x="914400" y="1447800"/>
            <a:ext cx="3810000" cy="4800600"/>
          </a:xfrm>
        </p:spPr>
        <p:txBody>
          <a:bodyPr>
            <a:normAutofit lnSpcReduction="10000"/>
          </a:bodyPr>
          <a:lstStyle/>
          <a:p>
            <a:r>
              <a:rPr lang="en-US" dirty="0"/>
              <a:t>Must have a restricted materials permit to store restricted material </a:t>
            </a:r>
          </a:p>
          <a:p>
            <a:r>
              <a:rPr lang="en-US" dirty="0"/>
              <a:t>May be an issue if you switch to an OP-Id and still have restricted materials in your storage shed</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7812">
            <a:off x="4598677" y="2712072"/>
            <a:ext cx="4294357" cy="214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203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Pesticide Storage – Containers Secured 3CCR 6672(b)</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22462"/>
            <a:ext cx="6200775" cy="432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descr="C:\Users\Anna\AppData\Local\Microsoft\Windows\Temporary Internet Files\Content.IE5\YK25I9YV\768px-Locked.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95400"/>
            <a:ext cx="4191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936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Storage Posted, “Warning/Danger” 3CCR 6674</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934200" cy="4588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241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Containers Labeled / Closure</a:t>
            </a:r>
            <a:br>
              <a:rPr lang="en-US" dirty="0"/>
            </a:br>
            <a:r>
              <a:rPr lang="en-US" dirty="0"/>
              <a:t>3CCR 6676</a:t>
            </a: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195" b="12778"/>
          <a:stretch/>
        </p:blipFill>
        <p:spPr bwMode="auto">
          <a:xfrm>
            <a:off x="9525" y="1752600"/>
            <a:ext cx="914400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788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 Container Labeling</a:t>
            </a:r>
            <a:br>
              <a:rPr lang="en-US" dirty="0"/>
            </a:br>
            <a:r>
              <a:rPr lang="en-US" dirty="0"/>
              <a:t>3CCR 6678</a:t>
            </a:r>
          </a:p>
        </p:txBody>
      </p:sp>
      <p:sp>
        <p:nvSpPr>
          <p:cNvPr id="3" name="Content Placeholder 2"/>
          <p:cNvSpPr>
            <a:spLocks noGrp="1"/>
          </p:cNvSpPr>
          <p:nvPr>
            <p:ph idx="1"/>
          </p:nvPr>
        </p:nvSpPr>
        <p:spPr/>
        <p:txBody>
          <a:bodyPr>
            <a:normAutofit/>
          </a:bodyPr>
          <a:lstStyle/>
          <a:p>
            <a:pPr fontAlgn="base"/>
            <a:r>
              <a:rPr lang="en-US" dirty="0"/>
              <a:t>d</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57350"/>
            <a:ext cx="601139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20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Proper Containers</a:t>
            </a:r>
            <a:br>
              <a:rPr lang="en-US" dirty="0"/>
            </a:br>
            <a:r>
              <a:rPr lang="en-US" dirty="0"/>
              <a:t>3CCR 6680</a:t>
            </a:r>
          </a:p>
        </p:txBody>
      </p:sp>
      <p:sp>
        <p:nvSpPr>
          <p:cNvPr id="3" name="Content Placeholder 2"/>
          <p:cNvSpPr>
            <a:spLocks noGrp="1"/>
          </p:cNvSpPr>
          <p:nvPr>
            <p:ph idx="1"/>
          </p:nvPr>
        </p:nvSpPr>
        <p:spPr>
          <a:xfrm>
            <a:off x="914400" y="1447800"/>
            <a:ext cx="3212592" cy="4800600"/>
          </a:xfrm>
        </p:spPr>
        <p:txBody>
          <a:bodyPr/>
          <a:lstStyle/>
          <a:p>
            <a:r>
              <a:rPr lang="en-US" dirty="0"/>
              <a:t>In no case shall a pesticide be placed or kept in any container of a type commonly used for food, drink or household products.</a:t>
            </a:r>
          </a:p>
        </p:txBody>
      </p:sp>
      <p:grpSp>
        <p:nvGrpSpPr>
          <p:cNvPr id="5" name="Group 4"/>
          <p:cNvGrpSpPr/>
          <p:nvPr/>
        </p:nvGrpSpPr>
        <p:grpSpPr>
          <a:xfrm>
            <a:off x="4495799" y="1219200"/>
            <a:ext cx="3863011" cy="5295900"/>
            <a:chOff x="2133600" y="762000"/>
            <a:chExt cx="4495800" cy="609600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000500"/>
              <a:ext cx="1905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0541"/>
            <a:stretch/>
          </p:blipFill>
          <p:spPr bwMode="auto">
            <a:xfrm>
              <a:off x="2133600" y="762000"/>
              <a:ext cx="4229100" cy="337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7648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p>
        </p:txBody>
      </p:sp>
      <p:sp>
        <p:nvSpPr>
          <p:cNvPr id="3" name="Content Placeholder 2"/>
          <p:cNvSpPr>
            <a:spLocks noGrp="1"/>
          </p:cNvSpPr>
          <p:nvPr>
            <p:ph idx="1"/>
          </p:nvPr>
        </p:nvSpPr>
        <p:spPr/>
        <p:txBody>
          <a:bodyPr/>
          <a:lstStyle/>
          <a:p>
            <a:pPr indent="-342900"/>
            <a:r>
              <a:rPr lang="en-US" dirty="0"/>
              <a:t>Review the elements that an inspector looks for while conducting a pesticide headquarter inspection</a:t>
            </a:r>
          </a:p>
          <a:p>
            <a:pPr indent="-342900"/>
            <a:r>
              <a:rPr lang="en-US" dirty="0"/>
              <a:t>Provide practical solutions to compliance requirements while keeping handlers safe </a:t>
            </a:r>
          </a:p>
          <a:p>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803321"/>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857" y="4838700"/>
            <a:ext cx="129454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457" y="4838700"/>
            <a:ext cx="289710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332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Container Properly Rinsed</a:t>
            </a:r>
            <a:br>
              <a:rPr lang="en-US" dirty="0"/>
            </a:br>
            <a:r>
              <a:rPr lang="en-US" dirty="0"/>
              <a:t>3CCR 6684</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6210300" cy="4098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639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19200" y="762000"/>
            <a:ext cx="7498080" cy="2514600"/>
          </a:xfrm>
        </p:spPr>
        <p:txBody>
          <a:bodyPr>
            <a:normAutofit/>
          </a:bodyPr>
          <a:lstStyle/>
          <a:p>
            <a:pPr marL="82296" indent="0" algn="ctr">
              <a:buNone/>
            </a:pPr>
            <a:r>
              <a:rPr lang="en-US" sz="3600" dirty="0"/>
              <a:t>For more information contact us </a:t>
            </a:r>
          </a:p>
          <a:p>
            <a:pPr marL="402336" lvl="1" indent="0" algn="ctr">
              <a:buNone/>
            </a:pPr>
            <a:r>
              <a:rPr lang="en-US" sz="3600" dirty="0"/>
              <a:t>http://www.agsafe.org</a:t>
            </a:r>
          </a:p>
          <a:p>
            <a:pPr marL="402336" lvl="1" indent="0" algn="ctr">
              <a:buNone/>
            </a:pPr>
            <a:r>
              <a:rPr lang="en-US" sz="3600" dirty="0"/>
              <a:t>209-526-4400</a:t>
            </a:r>
          </a:p>
          <a:p>
            <a:pPr lvl="1"/>
            <a:endParaRPr lang="en-US" dirty="0"/>
          </a:p>
        </p:txBody>
      </p:sp>
      <p:pic>
        <p:nvPicPr>
          <p:cNvPr id="2" name="Picture 1">
            <a:extLst>
              <a:ext uri="{FF2B5EF4-FFF2-40B4-BE49-F238E27FC236}">
                <a16:creationId xmlns:a16="http://schemas.microsoft.com/office/drawing/2014/main" id="{708B92FB-8AEE-4830-96BC-60F13C2F2C35}"/>
              </a:ext>
            </a:extLst>
          </p:cNvPr>
          <p:cNvPicPr>
            <a:picLocks noChangeAspect="1"/>
          </p:cNvPicPr>
          <p:nvPr/>
        </p:nvPicPr>
        <p:blipFill>
          <a:blip r:embed="rId3"/>
          <a:srcRect/>
          <a:stretch/>
        </p:blipFill>
        <p:spPr>
          <a:xfrm>
            <a:off x="2667000" y="3167612"/>
            <a:ext cx="4259450" cy="1589577"/>
          </a:xfrm>
          <a:prstGeom prst="rect">
            <a:avLst/>
          </a:prstGeom>
        </p:spPr>
      </p:pic>
    </p:spTree>
    <p:extLst>
      <p:ext uri="{BB962C8B-B14F-4D97-AF65-F5344CB8AC3E}">
        <p14:creationId xmlns:p14="http://schemas.microsoft.com/office/powerpoint/2010/main" val="246702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an inspector look for?</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66" t="10605" r="61640" b="6250"/>
          <a:stretch/>
        </p:blipFill>
        <p:spPr bwMode="auto">
          <a:xfrm>
            <a:off x="1823952" y="1225709"/>
            <a:ext cx="5760770" cy="502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491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Valid Restricted Materials Permit</a:t>
            </a:r>
            <a:br>
              <a:rPr lang="en-US" dirty="0"/>
            </a:br>
            <a:r>
              <a:rPr lang="en-US" dirty="0"/>
              <a:t>3CCR 6412 (Add some bullets </a:t>
            </a:r>
            <a:r>
              <a:rPr lang="en-US"/>
              <a:t>with information)</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467" y="2113012"/>
            <a:ext cx="40417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181600"/>
            <a:ext cx="72390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calicosol.com/wp-content/uploads/2015/10/Monitor2-CalA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43923"/>
            <a:ext cx="3540067" cy="354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Notice Prior to Application </a:t>
            </a:r>
            <a:br>
              <a:rPr lang="en-US" dirty="0"/>
            </a:br>
            <a:r>
              <a:rPr lang="en-US" dirty="0"/>
              <a:t>3CCR 6618</a:t>
            </a:r>
          </a:p>
        </p:txBody>
      </p:sp>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 y="1524000"/>
            <a:ext cx="7967663" cy="437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70" t="30296" r="5380" b="10404"/>
          <a:stretch/>
        </p:blipFill>
        <p:spPr bwMode="auto">
          <a:xfrm rot="21108280">
            <a:off x="1237116" y="2617043"/>
            <a:ext cx="2540454" cy="271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86000" y="2590800"/>
            <a:ext cx="2286000" cy="297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07343" y="2895600"/>
            <a:ext cx="1828800" cy="2308324"/>
          </a:xfrm>
          <a:prstGeom prst="rect">
            <a:avLst/>
          </a:prstGeom>
          <a:noFill/>
        </p:spPr>
        <p:txBody>
          <a:bodyPr wrap="square" rtlCol="0">
            <a:spAutoFit/>
          </a:bodyPr>
          <a:lstStyle/>
          <a:p>
            <a:r>
              <a:rPr lang="en-US" dirty="0"/>
              <a:t>8/20/2022</a:t>
            </a:r>
          </a:p>
          <a:p>
            <a:r>
              <a:rPr lang="en-US" dirty="0"/>
              <a:t>Field 10</a:t>
            </a:r>
          </a:p>
          <a:p>
            <a:r>
              <a:rPr lang="en-US" dirty="0"/>
              <a:t>2, 4-D Amine </a:t>
            </a:r>
          </a:p>
          <a:p>
            <a:r>
              <a:rPr lang="en-US" dirty="0"/>
              <a:t>EPA </a:t>
            </a:r>
            <a:r>
              <a:rPr lang="en-US" dirty="0" err="1"/>
              <a:t>Reg</a:t>
            </a:r>
            <a:r>
              <a:rPr lang="en-US" dirty="0"/>
              <a:t> #</a:t>
            </a:r>
          </a:p>
          <a:p>
            <a:r>
              <a:rPr lang="en-US" dirty="0"/>
              <a:t>Active Ingredient </a:t>
            </a:r>
          </a:p>
          <a:p>
            <a:r>
              <a:rPr lang="en-US" dirty="0"/>
              <a:t>Spray adjuvants </a:t>
            </a:r>
          </a:p>
          <a:p>
            <a:r>
              <a:rPr lang="en-US" dirty="0"/>
              <a:t>REI</a:t>
            </a:r>
          </a:p>
          <a:p>
            <a:endParaRPr lang="en-US" dirty="0"/>
          </a:p>
        </p:txBody>
      </p:sp>
    </p:spTree>
    <p:extLst>
      <p:ext uri="{BB962C8B-B14F-4D97-AF65-F5344CB8AC3E}">
        <p14:creationId xmlns:p14="http://schemas.microsoft.com/office/powerpoint/2010/main" val="31242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 Completion Records</a:t>
            </a:r>
            <a:br>
              <a:rPr lang="en-US" dirty="0"/>
            </a:br>
            <a:r>
              <a:rPr lang="en-US" dirty="0"/>
              <a:t>3CCR 6619</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1" y="4985925"/>
            <a:ext cx="3733800" cy="1614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anna\AppData\Local\Microsoft\Windows\INetCache\IE\H4ZA33X7\large-analog-clock-0-15593[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4978683"/>
            <a:ext cx="1621932" cy="1621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1569605"/>
            <a:ext cx="7772400" cy="3754874"/>
          </a:xfrm>
          <a:prstGeom prst="rect">
            <a:avLst/>
          </a:prstGeom>
          <a:noFill/>
        </p:spPr>
        <p:txBody>
          <a:bodyPr wrap="square" rtlCol="0">
            <a:spAutoFit/>
          </a:bodyPr>
          <a:lstStyle/>
          <a:p>
            <a:r>
              <a:rPr lang="en-US" sz="2000" b="1" u="sng" dirty="0"/>
              <a:t>Notice must include:</a:t>
            </a:r>
          </a:p>
          <a:p>
            <a:r>
              <a:rPr lang="en-US" sz="2000" b="1" dirty="0"/>
              <a:t>1. Location of property,  site id #, and acreage treated;</a:t>
            </a:r>
          </a:p>
          <a:p>
            <a:r>
              <a:rPr lang="en-US" sz="2000" b="1" dirty="0"/>
              <a:t>2. Pesticide product name(s), US EPA </a:t>
            </a:r>
            <a:r>
              <a:rPr lang="en-US" sz="2000" b="1" dirty="0" err="1"/>
              <a:t>reg</a:t>
            </a:r>
            <a:r>
              <a:rPr lang="en-US" sz="2000" b="1" dirty="0"/>
              <a:t> #(s) and active ingredient(s);</a:t>
            </a:r>
          </a:p>
          <a:p>
            <a:r>
              <a:rPr lang="en-US" sz="2000" b="1" dirty="0"/>
              <a:t>3. Spray adjuvant product name(s) and Ca registration #(s), if applicable;</a:t>
            </a:r>
            <a:endParaRPr lang="es-MX" sz="2000" dirty="0"/>
          </a:p>
          <a:p>
            <a:r>
              <a:rPr lang="en-US" sz="2000" b="1" dirty="0"/>
              <a:t>4. The date and hour the application was completed; and</a:t>
            </a:r>
          </a:p>
          <a:p>
            <a:r>
              <a:rPr lang="en-US" sz="2000" b="1" dirty="0"/>
              <a:t>5. The applicable reentry and pre-harvest intervals unless a copy of a written recommendation for the subject application made by a licensed agricultural pest control adviser, properly completed, was given to the operator of the property treated.</a:t>
            </a:r>
          </a:p>
          <a:p>
            <a:endParaRPr lang="en-US" b="1" dirty="0"/>
          </a:p>
        </p:txBody>
      </p:sp>
    </p:spTree>
    <p:extLst>
      <p:ext uri="{BB962C8B-B14F-4D97-AF65-F5344CB8AC3E}">
        <p14:creationId xmlns:p14="http://schemas.microsoft.com/office/powerpoint/2010/main" val="409878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Operator ID Number Obtained</a:t>
            </a:r>
            <a:br>
              <a:rPr lang="en-US" dirty="0"/>
            </a:br>
            <a:r>
              <a:rPr lang="en-US" dirty="0"/>
              <a:t>3CCR 6622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007" y="1600200"/>
            <a:ext cx="4248150" cy="3095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965870"/>
            <a:ext cx="4635533" cy="345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8184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6f71e18-8081-40e3-8471-3781e9e920b5">
      <Terms xmlns="http://schemas.microsoft.com/office/infopath/2007/PartnerControls"/>
    </lcf76f155ced4ddcb4097134ff3c332f>
    <TaxCatchAll xmlns="5d94a215-74d6-4ff6-b252-4f967be963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AD43ACD725484DBB13C47CE91606AA" ma:contentTypeVersion="16" ma:contentTypeDescription="Create a new document." ma:contentTypeScope="" ma:versionID="c2c8be54b94dc3ea232ddd4d2b9c5791">
  <xsd:schema xmlns:xsd="http://www.w3.org/2001/XMLSchema" xmlns:xs="http://www.w3.org/2001/XMLSchema" xmlns:p="http://schemas.microsoft.com/office/2006/metadata/properties" xmlns:ns2="86f71e18-8081-40e3-8471-3781e9e920b5" xmlns:ns3="5d94a215-74d6-4ff6-b252-4f967be9630a" targetNamespace="http://schemas.microsoft.com/office/2006/metadata/properties" ma:root="true" ma:fieldsID="103cd19422978633057032f34c30a1c7" ns2:_="" ns3:_="">
    <xsd:import namespace="86f71e18-8081-40e3-8471-3781e9e920b5"/>
    <xsd:import namespace="5d94a215-74d6-4ff6-b252-4f967be963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71e18-8081-40e3-8471-3781e9e92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147496-8284-441a-bd15-86dc92db670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d94a215-74d6-4ff6-b252-4f967be963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55fa67-dd87-45e6-8901-d7b69ec4615d}" ma:internalName="TaxCatchAll" ma:showField="CatchAllData" ma:web="5d94a215-74d6-4ff6-b252-4f967be963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45E409-8831-4CA2-93DD-21D1E620016F}">
  <ds:schemaRefs>
    <ds:schemaRef ds:uri="http://schemas.microsoft.com/sharepoint/v3/contenttype/forms"/>
  </ds:schemaRefs>
</ds:datastoreItem>
</file>

<file path=customXml/itemProps2.xml><?xml version="1.0" encoding="utf-8"?>
<ds:datastoreItem xmlns:ds="http://schemas.openxmlformats.org/officeDocument/2006/customXml" ds:itemID="{93109123-518F-4ACC-B470-59861C81CD82}">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5d94a215-74d6-4ff6-b252-4f967be9630a"/>
    <ds:schemaRef ds:uri="http://schemas.microsoft.com/office/2006/documentManagement/types"/>
    <ds:schemaRef ds:uri="86f71e18-8081-40e3-8471-3781e9e920b5"/>
    <ds:schemaRef ds:uri="http://www.w3.org/XML/1998/namespace"/>
    <ds:schemaRef ds:uri="http://purl.org/dc/elements/1.1/"/>
  </ds:schemaRefs>
</ds:datastoreItem>
</file>

<file path=customXml/itemProps3.xml><?xml version="1.0" encoding="utf-8"?>
<ds:datastoreItem xmlns:ds="http://schemas.openxmlformats.org/officeDocument/2006/customXml" ds:itemID="{9566444D-EEEE-4682-9591-04214E121A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71e18-8081-40e3-8471-3781e9e920b5"/>
    <ds:schemaRef ds:uri="5d94a215-74d6-4ff6-b252-4f967be963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Solstice</Template>
  <TotalTime>3146</TotalTime>
  <Words>15239</Words>
  <Application>Microsoft Office PowerPoint</Application>
  <PresentationFormat>On-screen Show (4:3)</PresentationFormat>
  <Paragraphs>815</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Gill Sans MT</vt:lpstr>
      <vt:lpstr>Verdana</vt:lpstr>
      <vt:lpstr>Wingdings 2</vt:lpstr>
      <vt:lpstr>Solstice</vt:lpstr>
      <vt:lpstr>Headquarter Compliance</vt:lpstr>
      <vt:lpstr>Disclaimer</vt:lpstr>
      <vt:lpstr>Disclaimer (continued)</vt:lpstr>
      <vt:lpstr>Learning Objectives </vt:lpstr>
      <vt:lpstr>What will an inspector look for?</vt:lpstr>
      <vt:lpstr>Valid Restricted Materials Permit 3CCR 6412 (Add some bullets with information)</vt:lpstr>
      <vt:lpstr>Notice Prior to Application  3CCR 6618</vt:lpstr>
      <vt:lpstr>Application Completion Records 3CCR 6619</vt:lpstr>
      <vt:lpstr>Operator ID Number Obtained 3CCR 6622</vt:lpstr>
      <vt:lpstr>What is Ag Use?</vt:lpstr>
      <vt:lpstr>Site ID/Permit Kept/2 Years 3CCR 6623</vt:lpstr>
      <vt:lpstr>Pest. Use Rec. Available/2 Years 3CCR 6624</vt:lpstr>
      <vt:lpstr>Pest. Use Reports Submitted 3CCR 6626/7</vt:lpstr>
      <vt:lpstr>PowerPoint Presentation</vt:lpstr>
      <vt:lpstr>Emergency Medical Care Planned 3CCR 6726/66</vt:lpstr>
      <vt:lpstr>Change Area 3CCR 6732</vt:lpstr>
      <vt:lpstr>Proper Storage of PPE 3CCR 6738(a)</vt:lpstr>
      <vt:lpstr>MB – Recordkeeping 3CCR 6784(b)</vt:lpstr>
      <vt:lpstr>Haz. Communication/Handler/Field Worker Training 3CCR 6723/6761</vt:lpstr>
      <vt:lpstr>App. Specific Info/Handler &amp; Field Worker -  3CCR 6723.1&amp; 6761.1</vt:lpstr>
      <vt:lpstr>Trainer Qualified 3CCR 6724(f)</vt:lpstr>
      <vt:lpstr>Written Program 3CCR 6724(a) </vt:lpstr>
      <vt:lpstr>Handler Training 3CCR 3724(b-e)</vt:lpstr>
      <vt:lpstr>Respiratory Written Program 3CCR 6739(a),(p)</vt:lpstr>
      <vt:lpstr>Respiratory Medical Evaluation 3CCR 6739 (d),(s)</vt:lpstr>
      <vt:lpstr>Respiratory Fit Test Records 3CCR (e), (p)</vt:lpstr>
      <vt:lpstr>Respirators Inspected 3CCR 6739 (j)(1)</vt:lpstr>
      <vt:lpstr>Respirator Storage  3CCr 6739 (h)(4)</vt:lpstr>
      <vt:lpstr>Voluntary Use Display 3CCR 6739 (b)(2)</vt:lpstr>
      <vt:lpstr>Medical Supervision – Use Records Retained / 3 yrs. 3CCR 6728(a)</vt:lpstr>
      <vt:lpstr>Medical Supervision – Dr. Agreement Available 3CCR 6728(b)</vt:lpstr>
      <vt:lpstr>Medical Supervision – Records Retained / 3 yrs. 3CCR 6728(c)</vt:lpstr>
      <vt:lpstr>Medical Supervision – Medical Sup. Posting 3CCR 6728(c)(5)</vt:lpstr>
      <vt:lpstr>Pesticide Storage – Possession Permit for Storage 3CCR 6412</vt:lpstr>
      <vt:lpstr>Pesticide Storage – Containers Secured 3CCR 6672(b)</vt:lpstr>
      <vt:lpstr>Storage Posted, “Warning/Danger” 3CCR 6674</vt:lpstr>
      <vt:lpstr>Containers Labeled / Closure 3CCR 6676</vt:lpstr>
      <vt:lpstr>Service Container Labeling 3CCR 6678</vt:lpstr>
      <vt:lpstr>Proper Containers 3CCR 6680</vt:lpstr>
      <vt:lpstr>Container Properly Rinsed 3CCR 6684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Headquarter Compliance</dc:title>
  <dc:creator>Anna Genasci</dc:creator>
  <cp:lastModifiedBy>Angelina Ceja</cp:lastModifiedBy>
  <cp:revision>114</cp:revision>
  <cp:lastPrinted>2020-10-29T14:16:05Z</cp:lastPrinted>
  <dcterms:created xsi:type="dcterms:W3CDTF">2006-08-16T00:00:00Z</dcterms:created>
  <dcterms:modified xsi:type="dcterms:W3CDTF">2022-10-19T19:31:20Z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0x01010045AD43ACD725484DBB13C47CE91606AA</vt:lpwstr>
  </property>
  <property fmtid="{D5CDD505-2E9C-101B-9397-08002B2CF9AE}" pid="3" name="MediaServiceImageTags">
    <vt:lpwstr/>
  </property>
</Properties>
</file>